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78" r:id="rId3"/>
    <p:sldId id="265" r:id="rId4"/>
    <p:sldId id="261" r:id="rId5"/>
    <p:sldId id="266" r:id="rId6"/>
    <p:sldId id="267" r:id="rId7"/>
    <p:sldId id="274" r:id="rId8"/>
    <p:sldId id="275" r:id="rId9"/>
    <p:sldId id="269" r:id="rId10"/>
    <p:sldId id="276" r:id="rId11"/>
    <p:sldId id="272" r:id="rId12"/>
    <p:sldId id="279" r:id="rId13"/>
    <p:sldId id="270" r:id="rId14"/>
    <p:sldId id="271"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322"/>
    <a:srgbClr val="50B848"/>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6558" autoAdjust="0"/>
  </p:normalViewPr>
  <p:slideViewPr>
    <p:cSldViewPr snapToGrid="0">
      <p:cViewPr varScale="1">
        <p:scale>
          <a:sx n="93" d="100"/>
          <a:sy n="93" d="100"/>
        </p:scale>
        <p:origin x="12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25DE-4BD6-A77B-4CF2BAD1E33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25DE-4BD6-A77B-4CF2BAD1E33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25DE-4BD6-A77B-4CF2BAD1E33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25DE-4BD6-A77B-4CF2BAD1E33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25DE-4BD6-A77B-4CF2BAD1E33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25DE-4BD6-A77B-4CF2BAD1E33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Sheet1!$A$1:$A$6</c:f>
              <c:strCache>
                <c:ptCount val="6"/>
                <c:pt idx="0">
                  <c:v>FIRE</c:v>
                </c:pt>
                <c:pt idx="1">
                  <c:v>NON FIRE CALL</c:v>
                </c:pt>
                <c:pt idx="2">
                  <c:v>MEDICAL</c:v>
                </c:pt>
                <c:pt idx="3">
                  <c:v>OTHER RESPONSES</c:v>
                </c:pt>
                <c:pt idx="4">
                  <c:v>PUBLIC HAZARD</c:v>
                </c:pt>
                <c:pt idx="5">
                  <c:v>RESCUE</c:v>
                </c:pt>
              </c:strCache>
            </c:strRef>
          </c:cat>
          <c:val>
            <c:numRef>
              <c:f>Sheet1!$B$1:$B$6</c:f>
              <c:numCache>
                <c:formatCode>General</c:formatCode>
                <c:ptCount val="6"/>
                <c:pt idx="0">
                  <c:v>33</c:v>
                </c:pt>
                <c:pt idx="1">
                  <c:v>122</c:v>
                </c:pt>
                <c:pt idx="2">
                  <c:v>88</c:v>
                </c:pt>
                <c:pt idx="3">
                  <c:v>78</c:v>
                </c:pt>
                <c:pt idx="4">
                  <c:v>34</c:v>
                </c:pt>
                <c:pt idx="5">
                  <c:v>72</c:v>
                </c:pt>
              </c:numCache>
            </c:numRef>
          </c:val>
          <c:extLst>
            <c:ext xmlns:c16="http://schemas.microsoft.com/office/drawing/2014/chart" uri="{C3380CC4-5D6E-409C-BE32-E72D297353CC}">
              <c16:uniqueId val="{0000000C-25DE-4BD6-A77B-4CF2BAD1E337}"/>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4D4D4D"/>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F19F2-1442-4D19-8E67-CC8ECFEBC680}" type="datetimeFigureOut">
              <a:rPr lang="en-CA" smtClean="0"/>
              <a:t>2022-12-21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C5CD5-7443-4AFE-839B-D8095893FBCD}" type="slidenum">
              <a:rPr lang="en-CA" smtClean="0"/>
              <a:t>‹#›</a:t>
            </a:fld>
            <a:endParaRPr lang="en-CA"/>
          </a:p>
        </p:txBody>
      </p:sp>
    </p:spTree>
    <p:extLst>
      <p:ext uri="{BB962C8B-B14F-4D97-AF65-F5344CB8AC3E}">
        <p14:creationId xmlns:p14="http://schemas.microsoft.com/office/powerpoint/2010/main" val="28431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a:t>
            </a:fld>
            <a:endParaRPr lang="en-CA"/>
          </a:p>
        </p:txBody>
      </p:sp>
    </p:spTree>
    <p:extLst>
      <p:ext uri="{BB962C8B-B14F-4D97-AF65-F5344CB8AC3E}">
        <p14:creationId xmlns:p14="http://schemas.microsoft.com/office/powerpoint/2010/main" val="1960582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15</a:t>
            </a:fld>
            <a:endParaRPr lang="en-CA"/>
          </a:p>
        </p:txBody>
      </p:sp>
    </p:spTree>
    <p:extLst>
      <p:ext uri="{BB962C8B-B14F-4D97-AF65-F5344CB8AC3E}">
        <p14:creationId xmlns:p14="http://schemas.microsoft.com/office/powerpoint/2010/main" val="29728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2</a:t>
            </a:fld>
            <a:endParaRPr lang="en-CA"/>
          </a:p>
        </p:txBody>
      </p:sp>
    </p:spTree>
    <p:extLst>
      <p:ext uri="{BB962C8B-B14F-4D97-AF65-F5344CB8AC3E}">
        <p14:creationId xmlns:p14="http://schemas.microsoft.com/office/powerpoint/2010/main" val="190372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legislative requirements which the fire service must follow, </a:t>
            </a:r>
          </a:p>
          <a:p>
            <a:r>
              <a:rPr lang="en-CA" b="1" dirty="0"/>
              <a:t>FPPA</a:t>
            </a:r>
            <a:r>
              <a:rPr lang="en-CA" dirty="0"/>
              <a:t>: </a:t>
            </a:r>
            <a:r>
              <a:rPr lang="en-US" dirty="0"/>
              <a:t>Establishes the powers of the Ontario Fire Marshal Mandates a Municipal Fire Chief or equivalent  Mandates specific public safety &amp; education programs  Mandates certain types of inspections, authorizes others,  Authorizes the establishment of a suppression service, Regulates </a:t>
            </a:r>
            <a:r>
              <a:rPr lang="en-US" dirty="0" err="1"/>
              <a:t>Labour</a:t>
            </a:r>
            <a:r>
              <a:rPr lang="en-US" dirty="0"/>
              <a:t> relations with full-time firefighters,  The Ontario Fire Code is the regulation attached to the Act.</a:t>
            </a:r>
          </a:p>
          <a:p>
            <a:r>
              <a:rPr lang="en-US" b="1" dirty="0"/>
              <a:t>E&amp;R bylaw</a:t>
            </a:r>
            <a:r>
              <a:rPr lang="en-US" dirty="0"/>
              <a:t>:  By-law 2012-65 Municipal By-law which sets out what services we provide, Establishes the Level of Service – exactly what we do,  Establishes staffing, programs, </a:t>
            </a:r>
            <a:r>
              <a:rPr lang="en-US" dirty="0" err="1"/>
              <a:t>etc</a:t>
            </a:r>
            <a:r>
              <a:rPr lang="en-US" dirty="0"/>
              <a:t>, Revision of the E&amp;R By-law may be recommended as part of the scheduled Fire Master Plan process, which is due to be renewed in 2024</a:t>
            </a:r>
          </a:p>
          <a:p>
            <a:endParaRPr lang="en-US" dirty="0"/>
          </a:p>
          <a:p>
            <a:endParaRPr lang="en-US" dirty="0"/>
          </a:p>
          <a:p>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4</a:t>
            </a:fld>
            <a:endParaRPr lang="en-CA"/>
          </a:p>
        </p:txBody>
      </p:sp>
    </p:spTree>
    <p:extLst>
      <p:ext uri="{BB962C8B-B14F-4D97-AF65-F5344CB8AC3E}">
        <p14:creationId xmlns:p14="http://schemas.microsoft.com/office/powerpoint/2010/main" val="46063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5</a:t>
            </a:fld>
            <a:endParaRPr lang="en-CA"/>
          </a:p>
        </p:txBody>
      </p:sp>
    </p:spTree>
    <p:extLst>
      <p:ext uri="{BB962C8B-B14F-4D97-AF65-F5344CB8AC3E}">
        <p14:creationId xmlns:p14="http://schemas.microsoft.com/office/powerpoint/2010/main" val="64969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7</a:t>
            </a:fld>
            <a:endParaRPr lang="en-CA"/>
          </a:p>
        </p:txBody>
      </p:sp>
    </p:spTree>
    <p:extLst>
      <p:ext uri="{BB962C8B-B14F-4D97-AF65-F5344CB8AC3E}">
        <p14:creationId xmlns:p14="http://schemas.microsoft.com/office/powerpoint/2010/main" val="272206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8</a:t>
            </a:fld>
            <a:endParaRPr lang="en-CA"/>
          </a:p>
        </p:txBody>
      </p:sp>
    </p:spTree>
    <p:extLst>
      <p:ext uri="{BB962C8B-B14F-4D97-AF65-F5344CB8AC3E}">
        <p14:creationId xmlns:p14="http://schemas.microsoft.com/office/powerpoint/2010/main" val="259345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present we are at 561   </a:t>
            </a:r>
          </a:p>
        </p:txBody>
      </p:sp>
      <p:sp>
        <p:nvSpPr>
          <p:cNvPr id="4" name="Slide Number Placeholder 3"/>
          <p:cNvSpPr>
            <a:spLocks noGrp="1"/>
          </p:cNvSpPr>
          <p:nvPr>
            <p:ph type="sldNum" sz="quarter" idx="5"/>
          </p:nvPr>
        </p:nvSpPr>
        <p:spPr/>
        <p:txBody>
          <a:bodyPr/>
          <a:lstStyle/>
          <a:p>
            <a:fld id="{FF1C5CD5-7443-4AFE-839B-D8095893FBCD}" type="slidenum">
              <a:rPr lang="en-CA" smtClean="0"/>
              <a:t>9</a:t>
            </a:fld>
            <a:endParaRPr lang="en-CA"/>
          </a:p>
        </p:txBody>
      </p:sp>
    </p:spTree>
    <p:extLst>
      <p:ext uri="{BB962C8B-B14F-4D97-AF65-F5344CB8AC3E}">
        <p14:creationId xmlns:p14="http://schemas.microsoft.com/office/powerpoint/2010/main" val="382486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11</a:t>
            </a:fld>
            <a:endParaRPr lang="en-CA"/>
          </a:p>
        </p:txBody>
      </p:sp>
    </p:spTree>
    <p:extLst>
      <p:ext uri="{BB962C8B-B14F-4D97-AF65-F5344CB8AC3E}">
        <p14:creationId xmlns:p14="http://schemas.microsoft.com/office/powerpoint/2010/main" val="423104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12</a:t>
            </a:fld>
            <a:endParaRPr lang="en-CA"/>
          </a:p>
        </p:txBody>
      </p:sp>
    </p:spTree>
    <p:extLst>
      <p:ext uri="{BB962C8B-B14F-4D97-AF65-F5344CB8AC3E}">
        <p14:creationId xmlns:p14="http://schemas.microsoft.com/office/powerpoint/2010/main" val="3532196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76EF-2140-4EF8-A0F5-B57BC02EB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9F2105C-BA07-49A7-8595-B28E6C9A7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1E89FB4-DEA7-4CC2-8949-5975C778DE3E}"/>
              </a:ext>
            </a:extLst>
          </p:cNvPr>
          <p:cNvSpPr>
            <a:spLocks noGrp="1"/>
          </p:cNvSpPr>
          <p:nvPr>
            <p:ph type="dt" sz="half" idx="10"/>
          </p:nvPr>
        </p:nvSpPr>
        <p:spPr/>
        <p:txBody>
          <a:bodyPr/>
          <a:lstStyle/>
          <a:p>
            <a:fld id="{56036B03-0234-4FFC-B039-31C05A1E81B2}" type="datetime1">
              <a:rPr lang="en-CA" smtClean="0"/>
              <a:t>2022-12-21</a:t>
            </a:fld>
            <a:endParaRPr lang="en-CA"/>
          </a:p>
        </p:txBody>
      </p:sp>
      <p:sp>
        <p:nvSpPr>
          <p:cNvPr id="5" name="Footer Placeholder 4">
            <a:extLst>
              <a:ext uri="{FF2B5EF4-FFF2-40B4-BE49-F238E27FC236}">
                <a16:creationId xmlns:a16="http://schemas.microsoft.com/office/drawing/2014/main" id="{BED9B718-232B-4DAA-9D32-AA3BB56B636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2015F4-15A0-442B-9655-0CEA7F0226A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13145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F70B-B474-4357-9E7A-5487BC63C6F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20C1BE-B815-4C7E-8242-4477DA46D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861137-9EB2-4411-B005-536E07213A39}"/>
              </a:ext>
            </a:extLst>
          </p:cNvPr>
          <p:cNvSpPr>
            <a:spLocks noGrp="1"/>
          </p:cNvSpPr>
          <p:nvPr>
            <p:ph type="dt" sz="half" idx="10"/>
          </p:nvPr>
        </p:nvSpPr>
        <p:spPr/>
        <p:txBody>
          <a:bodyPr/>
          <a:lstStyle/>
          <a:p>
            <a:fld id="{933BBBD3-C4EE-4B45-BBB5-A22F07ADCE7F}" type="datetime1">
              <a:rPr lang="en-CA" smtClean="0"/>
              <a:t>2022-12-21</a:t>
            </a:fld>
            <a:endParaRPr lang="en-CA"/>
          </a:p>
        </p:txBody>
      </p:sp>
      <p:sp>
        <p:nvSpPr>
          <p:cNvPr id="5" name="Footer Placeholder 4">
            <a:extLst>
              <a:ext uri="{FF2B5EF4-FFF2-40B4-BE49-F238E27FC236}">
                <a16:creationId xmlns:a16="http://schemas.microsoft.com/office/drawing/2014/main" id="{887218E0-5447-4074-A80C-5500521A52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40B498-3742-4E12-862A-622A82843728}"/>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06754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61337-47F3-475C-A658-927E620DA5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9035A0E-54D0-4FE7-9A58-50E5C0C2E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C33E77-2E1C-4FC8-822C-45A9ED90B595}"/>
              </a:ext>
            </a:extLst>
          </p:cNvPr>
          <p:cNvSpPr>
            <a:spLocks noGrp="1"/>
          </p:cNvSpPr>
          <p:nvPr>
            <p:ph type="dt" sz="half" idx="10"/>
          </p:nvPr>
        </p:nvSpPr>
        <p:spPr/>
        <p:txBody>
          <a:bodyPr/>
          <a:lstStyle/>
          <a:p>
            <a:fld id="{5E8D10E2-2745-4BE3-B617-D9A3E6859756}" type="datetime1">
              <a:rPr lang="en-CA" smtClean="0"/>
              <a:t>2022-12-21</a:t>
            </a:fld>
            <a:endParaRPr lang="en-CA"/>
          </a:p>
        </p:txBody>
      </p:sp>
      <p:sp>
        <p:nvSpPr>
          <p:cNvPr id="5" name="Footer Placeholder 4">
            <a:extLst>
              <a:ext uri="{FF2B5EF4-FFF2-40B4-BE49-F238E27FC236}">
                <a16:creationId xmlns:a16="http://schemas.microsoft.com/office/drawing/2014/main" id="{F3852892-59DA-4C09-965A-39A460C6474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DCDAB5-65B9-49C4-A733-D9A5FDCF5CF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499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5A0D-3C0F-41FB-8143-569AB8E6BA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2932CC-78DD-4FF5-84ED-29F842BB6B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2877412-C49C-464A-B1B5-8D3ACE4400EE}"/>
              </a:ext>
            </a:extLst>
          </p:cNvPr>
          <p:cNvSpPr>
            <a:spLocks noGrp="1"/>
          </p:cNvSpPr>
          <p:nvPr>
            <p:ph type="dt" sz="half" idx="10"/>
          </p:nvPr>
        </p:nvSpPr>
        <p:spPr/>
        <p:txBody>
          <a:bodyPr/>
          <a:lstStyle/>
          <a:p>
            <a:fld id="{8839A319-3753-4FE1-A260-E0BEFFB79414}" type="datetime1">
              <a:rPr lang="en-CA" smtClean="0"/>
              <a:t>2022-12-21</a:t>
            </a:fld>
            <a:endParaRPr lang="en-CA"/>
          </a:p>
        </p:txBody>
      </p:sp>
      <p:sp>
        <p:nvSpPr>
          <p:cNvPr id="5" name="Footer Placeholder 4">
            <a:extLst>
              <a:ext uri="{FF2B5EF4-FFF2-40B4-BE49-F238E27FC236}">
                <a16:creationId xmlns:a16="http://schemas.microsoft.com/office/drawing/2014/main" id="{FABD39C8-7A21-455E-BAA2-AFF4B10A52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0041639-3348-4EFC-BCAC-D0FFB4F3D59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07062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C07A-358D-418B-A779-DD67D2C21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0DAC8F2-F43C-48E0-B848-D9346A682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B3F82-E1A0-430D-BE9B-0EA8D8239E90}"/>
              </a:ext>
            </a:extLst>
          </p:cNvPr>
          <p:cNvSpPr>
            <a:spLocks noGrp="1"/>
          </p:cNvSpPr>
          <p:nvPr>
            <p:ph type="dt" sz="half" idx="10"/>
          </p:nvPr>
        </p:nvSpPr>
        <p:spPr/>
        <p:txBody>
          <a:bodyPr/>
          <a:lstStyle/>
          <a:p>
            <a:fld id="{E71D6008-CC69-4652-90EF-9A31E26E066B}" type="datetime1">
              <a:rPr lang="en-CA" smtClean="0"/>
              <a:t>2022-12-21</a:t>
            </a:fld>
            <a:endParaRPr lang="en-CA"/>
          </a:p>
        </p:txBody>
      </p:sp>
      <p:sp>
        <p:nvSpPr>
          <p:cNvPr id="5" name="Footer Placeholder 4">
            <a:extLst>
              <a:ext uri="{FF2B5EF4-FFF2-40B4-BE49-F238E27FC236}">
                <a16:creationId xmlns:a16="http://schemas.microsoft.com/office/drawing/2014/main" id="{B4051712-4FFF-40BD-8CA7-8AD446C76B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A8E3E3-C3F7-4DF4-8116-6589F28B8BB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419528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77E2-4BA1-4D59-86BD-4D8581C416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42E3EF0-51AE-43D9-858B-CB7712AC08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6D71C8D-6756-4DCE-A2AD-AB4397AE19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1315176-089D-444A-A705-847CD24E6892}"/>
              </a:ext>
            </a:extLst>
          </p:cNvPr>
          <p:cNvSpPr>
            <a:spLocks noGrp="1"/>
          </p:cNvSpPr>
          <p:nvPr>
            <p:ph type="dt" sz="half" idx="10"/>
          </p:nvPr>
        </p:nvSpPr>
        <p:spPr/>
        <p:txBody>
          <a:bodyPr/>
          <a:lstStyle/>
          <a:p>
            <a:fld id="{67947FF9-2C01-4F24-8270-B9AF4375DF92}" type="datetime1">
              <a:rPr lang="en-CA" smtClean="0"/>
              <a:t>2022-12-21</a:t>
            </a:fld>
            <a:endParaRPr lang="en-CA"/>
          </a:p>
        </p:txBody>
      </p:sp>
      <p:sp>
        <p:nvSpPr>
          <p:cNvPr id="6" name="Footer Placeholder 5">
            <a:extLst>
              <a:ext uri="{FF2B5EF4-FFF2-40B4-BE49-F238E27FC236}">
                <a16:creationId xmlns:a16="http://schemas.microsoft.com/office/drawing/2014/main" id="{8F72C6F0-8FD8-4899-BA42-A3AFC4C3E85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14A2645-7A98-4EAC-9B72-1300B293272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58306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B23D-52D8-4430-A433-83ACE7E9FE3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C0F316C-CFCD-4106-881F-06165715F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B5460E-7056-475A-963A-9623C0933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72DFF40-5605-4806-9DE3-88D0B5093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E07CFB-96A0-469A-808D-78C12C2A64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CF5F32F-B048-42CF-A606-F78D72F6E436}"/>
              </a:ext>
            </a:extLst>
          </p:cNvPr>
          <p:cNvSpPr>
            <a:spLocks noGrp="1"/>
          </p:cNvSpPr>
          <p:nvPr>
            <p:ph type="dt" sz="half" idx="10"/>
          </p:nvPr>
        </p:nvSpPr>
        <p:spPr/>
        <p:txBody>
          <a:bodyPr/>
          <a:lstStyle/>
          <a:p>
            <a:fld id="{ED7621A0-ADBE-4D73-A2C4-6FC858E06240}" type="datetime1">
              <a:rPr lang="en-CA" smtClean="0"/>
              <a:t>2022-12-21</a:t>
            </a:fld>
            <a:endParaRPr lang="en-CA"/>
          </a:p>
        </p:txBody>
      </p:sp>
      <p:sp>
        <p:nvSpPr>
          <p:cNvPr id="8" name="Footer Placeholder 7">
            <a:extLst>
              <a:ext uri="{FF2B5EF4-FFF2-40B4-BE49-F238E27FC236}">
                <a16:creationId xmlns:a16="http://schemas.microsoft.com/office/drawing/2014/main" id="{443F4CCE-8B37-4BDB-BA39-E02E36F0413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85232B4-5D49-40EA-B3E4-A8C1FEB0B7A3}"/>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4178361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863A-6894-4DD2-8F0D-4F1840C195B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5240696-A67B-4B2F-BE43-256EC0DD7239}"/>
              </a:ext>
            </a:extLst>
          </p:cNvPr>
          <p:cNvSpPr>
            <a:spLocks noGrp="1"/>
          </p:cNvSpPr>
          <p:nvPr>
            <p:ph type="dt" sz="half" idx="10"/>
          </p:nvPr>
        </p:nvSpPr>
        <p:spPr/>
        <p:txBody>
          <a:bodyPr/>
          <a:lstStyle/>
          <a:p>
            <a:fld id="{A3417257-2759-4AE8-9E6E-62F5DAB75DA1}" type="datetime1">
              <a:rPr lang="en-CA" smtClean="0"/>
              <a:t>2022-12-21</a:t>
            </a:fld>
            <a:endParaRPr lang="en-CA"/>
          </a:p>
        </p:txBody>
      </p:sp>
      <p:sp>
        <p:nvSpPr>
          <p:cNvPr id="4" name="Footer Placeholder 3">
            <a:extLst>
              <a:ext uri="{FF2B5EF4-FFF2-40B4-BE49-F238E27FC236}">
                <a16:creationId xmlns:a16="http://schemas.microsoft.com/office/drawing/2014/main" id="{95ACADB6-AEB9-479F-BEEF-31FCD2B1C68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0AB1C09-D38F-4864-89C0-0C5A1EDC7F23}"/>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625895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FB1D8-20AA-41C0-B7E5-DA35B87056BB}"/>
              </a:ext>
            </a:extLst>
          </p:cNvPr>
          <p:cNvSpPr>
            <a:spLocks noGrp="1"/>
          </p:cNvSpPr>
          <p:nvPr>
            <p:ph type="dt" sz="half" idx="10"/>
          </p:nvPr>
        </p:nvSpPr>
        <p:spPr/>
        <p:txBody>
          <a:bodyPr/>
          <a:lstStyle/>
          <a:p>
            <a:fld id="{12F0A325-ACB6-473F-B3AC-EA190A52277D}" type="datetime1">
              <a:rPr lang="en-CA" smtClean="0"/>
              <a:t>2022-12-21</a:t>
            </a:fld>
            <a:endParaRPr lang="en-CA"/>
          </a:p>
        </p:txBody>
      </p:sp>
      <p:sp>
        <p:nvSpPr>
          <p:cNvPr id="3" name="Footer Placeholder 2">
            <a:extLst>
              <a:ext uri="{FF2B5EF4-FFF2-40B4-BE49-F238E27FC236}">
                <a16:creationId xmlns:a16="http://schemas.microsoft.com/office/drawing/2014/main" id="{05E1C36E-AF3B-47C3-903D-BD815D99AB8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69A6D2E-B35D-497B-A0D2-1923CFC9862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75366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3B4C-C1DD-4D92-9A13-1407A6315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B4DCBE3-80A2-46FB-955C-935877A21C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AEB47E7-8234-4752-8833-64F513AAE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0230E-0F49-42AC-ADB7-9DBD75987754}"/>
              </a:ext>
            </a:extLst>
          </p:cNvPr>
          <p:cNvSpPr>
            <a:spLocks noGrp="1"/>
          </p:cNvSpPr>
          <p:nvPr>
            <p:ph type="dt" sz="half" idx="10"/>
          </p:nvPr>
        </p:nvSpPr>
        <p:spPr/>
        <p:txBody>
          <a:bodyPr/>
          <a:lstStyle/>
          <a:p>
            <a:fld id="{E97CAF77-41A9-48BB-964D-B3BEC8951C6A}" type="datetime1">
              <a:rPr lang="en-CA" smtClean="0"/>
              <a:t>2022-12-21</a:t>
            </a:fld>
            <a:endParaRPr lang="en-CA"/>
          </a:p>
        </p:txBody>
      </p:sp>
      <p:sp>
        <p:nvSpPr>
          <p:cNvPr id="6" name="Footer Placeholder 5">
            <a:extLst>
              <a:ext uri="{FF2B5EF4-FFF2-40B4-BE49-F238E27FC236}">
                <a16:creationId xmlns:a16="http://schemas.microsoft.com/office/drawing/2014/main" id="{17660CE0-7CE5-40D5-8D7B-B88F6DC3267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A8226F-38DE-468F-AC1C-1D9338282579}"/>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754168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3D93-DF06-42D6-98B5-E03FD1012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E8AFFA8-442C-49E4-BE36-2832B9B34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85E7BA4-DF69-414B-94FA-BFAB7C373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DBDC9-37B4-4A45-B602-5681D37F2388}"/>
              </a:ext>
            </a:extLst>
          </p:cNvPr>
          <p:cNvSpPr>
            <a:spLocks noGrp="1"/>
          </p:cNvSpPr>
          <p:nvPr>
            <p:ph type="dt" sz="half" idx="10"/>
          </p:nvPr>
        </p:nvSpPr>
        <p:spPr/>
        <p:txBody>
          <a:bodyPr/>
          <a:lstStyle/>
          <a:p>
            <a:fld id="{47B30251-3167-43F3-B8FC-500A21EE72BD}" type="datetime1">
              <a:rPr lang="en-CA" smtClean="0"/>
              <a:t>2022-12-21</a:t>
            </a:fld>
            <a:endParaRPr lang="en-CA"/>
          </a:p>
        </p:txBody>
      </p:sp>
      <p:sp>
        <p:nvSpPr>
          <p:cNvPr id="6" name="Footer Placeholder 5">
            <a:extLst>
              <a:ext uri="{FF2B5EF4-FFF2-40B4-BE49-F238E27FC236}">
                <a16:creationId xmlns:a16="http://schemas.microsoft.com/office/drawing/2014/main" id="{0A2CD1A0-9915-474B-B0B1-782EB2ED1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A36035F-5E17-4EA3-B07C-E4E706D1A10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44581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2F6E9-DEB6-46F0-B087-D80C338F4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9C5626-785B-45F7-927B-056BD479F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77332D9-1BD5-4176-A252-E955FC03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E4808-6E7C-42E4-92F0-DAB9676710F4}" type="datetime1">
              <a:rPr lang="en-CA" smtClean="0"/>
              <a:t>2022-12-21</a:t>
            </a:fld>
            <a:endParaRPr lang="en-CA"/>
          </a:p>
        </p:txBody>
      </p:sp>
      <p:sp>
        <p:nvSpPr>
          <p:cNvPr id="5" name="Footer Placeholder 4">
            <a:extLst>
              <a:ext uri="{FF2B5EF4-FFF2-40B4-BE49-F238E27FC236}">
                <a16:creationId xmlns:a16="http://schemas.microsoft.com/office/drawing/2014/main" id="{5A2599AB-899C-4DD3-A0D8-ECF6FDDD3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A61AFAA-51D8-4A03-86A1-E2A426959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84F59-2E8F-4658-90FC-53479895C07E}" type="slidenum">
              <a:rPr lang="en-CA" smtClean="0"/>
              <a:t>‹#›</a:t>
            </a:fld>
            <a:endParaRPr lang="en-CA"/>
          </a:p>
        </p:txBody>
      </p:sp>
    </p:spTree>
    <p:extLst>
      <p:ext uri="{BB962C8B-B14F-4D97-AF65-F5344CB8AC3E}">
        <p14:creationId xmlns:p14="http://schemas.microsoft.com/office/powerpoint/2010/main" val="145474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freepngimg.com/png/13581-fire-flames-high-quality-png"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jpg"/><Relationship Id="rId7"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10" Type="http://schemas.openxmlformats.org/officeDocument/2006/relationships/image" Target="../media/image26.jpg"/><Relationship Id="rId4" Type="http://schemas.openxmlformats.org/officeDocument/2006/relationships/image" Target="../media/image21.jp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png"/><Relationship Id="rId4" Type="http://schemas.openxmlformats.org/officeDocument/2006/relationships/image" Target="../media/image30.jp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4E66FF-A86C-4685-B488-D5B153820BB7}"/>
              </a:ext>
            </a:extLst>
          </p:cNvPr>
          <p:cNvSpPr/>
          <p:nvPr/>
        </p:nvSpPr>
        <p:spPr>
          <a:xfrm>
            <a:off x="4540805" y="0"/>
            <a:ext cx="7651196"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5" name="Rectangle 4">
            <a:extLst>
              <a:ext uri="{FF2B5EF4-FFF2-40B4-BE49-F238E27FC236}">
                <a16:creationId xmlns:a16="http://schemas.microsoft.com/office/drawing/2014/main" id="{EFC3E220-D394-47A9-B95D-5E5BAC0FD17A}"/>
              </a:ext>
            </a:extLst>
          </p:cNvPr>
          <p:cNvSpPr/>
          <p:nvPr/>
        </p:nvSpPr>
        <p:spPr>
          <a:xfrm rot="16200000">
            <a:off x="604585" y="2921781"/>
            <a:ext cx="6857999"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0FDDA5AE-4C48-4F92-B31A-EBDABC15BA22}"/>
              </a:ext>
            </a:extLst>
          </p:cNvPr>
          <p:cNvSpPr/>
          <p:nvPr/>
        </p:nvSpPr>
        <p:spPr>
          <a:xfrm>
            <a:off x="5826894" y="974825"/>
            <a:ext cx="5078486" cy="223520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picture containing text, queen, sauce&#10;&#10;Description automatically generated">
            <a:extLst>
              <a:ext uri="{FF2B5EF4-FFF2-40B4-BE49-F238E27FC236}">
                <a16:creationId xmlns:a16="http://schemas.microsoft.com/office/drawing/2014/main" id="{A18B4FB5-F1F4-94BE-C344-9725C26DF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72" y="712270"/>
            <a:ext cx="2656903" cy="2642919"/>
          </a:xfrm>
          <a:prstGeom prst="rect">
            <a:avLst/>
          </a:prstGeom>
          <a:scene3d>
            <a:camera prst="orthographicFront"/>
            <a:lightRig rig="threePt" dir="t"/>
          </a:scene3d>
          <a:sp3d/>
        </p:spPr>
      </p:pic>
      <p:pic>
        <p:nvPicPr>
          <p:cNvPr id="7" name="Picture 6" descr="A red truck on a road&#10;&#10;Description automatically generated with medium confidence">
            <a:extLst>
              <a:ext uri="{FF2B5EF4-FFF2-40B4-BE49-F238E27FC236}">
                <a16:creationId xmlns:a16="http://schemas.microsoft.com/office/drawing/2014/main" id="{606A07BD-91D4-FE05-6917-1907C8918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82" y="4103134"/>
            <a:ext cx="4137373" cy="2162111"/>
          </a:xfrm>
          <a:prstGeom prst="rect">
            <a:avLst/>
          </a:prstGeom>
        </p:spPr>
      </p:pic>
      <p:sp>
        <p:nvSpPr>
          <p:cNvPr id="14" name="Rectangle 13">
            <a:extLst>
              <a:ext uri="{FF2B5EF4-FFF2-40B4-BE49-F238E27FC236}">
                <a16:creationId xmlns:a16="http://schemas.microsoft.com/office/drawing/2014/main" id="{8EAE3924-AA21-9C95-5A7E-AC9563A15AE5}"/>
              </a:ext>
            </a:extLst>
          </p:cNvPr>
          <p:cNvSpPr/>
          <p:nvPr/>
        </p:nvSpPr>
        <p:spPr>
          <a:xfrm>
            <a:off x="6157839" y="1479731"/>
            <a:ext cx="4416595" cy="1107996"/>
          </a:xfrm>
          <a:prstGeom prst="rect">
            <a:avLst/>
          </a:prstGeom>
          <a:noFill/>
        </p:spPr>
        <p:txBody>
          <a:bodyPr wrap="none" lIns="91440" tIns="45720" rIns="91440" bIns="45720">
            <a:spAutoFit/>
          </a:bodyPr>
          <a:lstStyle/>
          <a:p>
            <a:pPr algn="ctr"/>
            <a:r>
              <a:rPr lang="en-US" sz="6600" b="1" i="1" cap="none" spc="0" dirty="0">
                <a:ln w="9525">
                  <a:solidFill>
                    <a:schemeClr val="bg1"/>
                  </a:solidFill>
                  <a:prstDash val="solid"/>
                </a:ln>
                <a:solidFill>
                  <a:schemeClr val="accent5">
                    <a:lumMod val="75000"/>
                  </a:schemeClr>
                </a:solidFill>
                <a:effectLst>
                  <a:outerShdw blurRad="12700" dist="38100" dir="2700000" algn="tl" rotWithShape="0">
                    <a:schemeClr val="bg1">
                      <a:lumMod val="50000"/>
                    </a:schemeClr>
                  </a:outerShdw>
                </a:effectLst>
              </a:rPr>
              <a:t>CWFR is…….</a:t>
            </a:r>
          </a:p>
        </p:txBody>
      </p:sp>
      <p:sp>
        <p:nvSpPr>
          <p:cNvPr id="16" name="TextBox 15">
            <a:extLst>
              <a:ext uri="{FF2B5EF4-FFF2-40B4-BE49-F238E27FC236}">
                <a16:creationId xmlns:a16="http://schemas.microsoft.com/office/drawing/2014/main" id="{671671D3-4C96-8305-DA75-FEE4C2679ED2}"/>
              </a:ext>
            </a:extLst>
          </p:cNvPr>
          <p:cNvSpPr txBox="1"/>
          <p:nvPr/>
        </p:nvSpPr>
        <p:spPr>
          <a:xfrm>
            <a:off x="200340" y="6515388"/>
            <a:ext cx="6099462" cy="276999"/>
          </a:xfrm>
          <a:prstGeom prst="rect">
            <a:avLst/>
          </a:prstGeom>
          <a:noFill/>
        </p:spPr>
        <p:txBody>
          <a:bodyPr wrap="square">
            <a:spAutoFit/>
          </a:bodyPr>
          <a:lstStyle/>
          <a:p>
            <a:pPr algn="l"/>
            <a:fld id="{16284F59-2E8F-4658-90FC-53479895C07E}" type="slidenum">
              <a:rPr lang="en-CA" sz="1200" smtClean="0"/>
              <a:pPr algn="l"/>
              <a:t>1</a:t>
            </a:fld>
            <a:r>
              <a:rPr lang="en-CA" sz="1200" dirty="0"/>
              <a:t> | CWFR</a:t>
            </a:r>
          </a:p>
        </p:txBody>
      </p:sp>
      <p:sp>
        <p:nvSpPr>
          <p:cNvPr id="9" name="TextBox 8">
            <a:extLst>
              <a:ext uri="{FF2B5EF4-FFF2-40B4-BE49-F238E27FC236}">
                <a16:creationId xmlns:a16="http://schemas.microsoft.com/office/drawing/2014/main" id="{C6AF91FB-029F-0674-7F17-2E7B350A7152}"/>
              </a:ext>
            </a:extLst>
          </p:cNvPr>
          <p:cNvSpPr txBox="1"/>
          <p:nvPr/>
        </p:nvSpPr>
        <p:spPr>
          <a:xfrm>
            <a:off x="5314894" y="6205651"/>
            <a:ext cx="2877021" cy="369332"/>
          </a:xfrm>
          <a:prstGeom prst="rect">
            <a:avLst/>
          </a:prstGeom>
          <a:noFill/>
        </p:spPr>
        <p:txBody>
          <a:bodyPr wrap="square" rtlCol="0">
            <a:spAutoFit/>
          </a:bodyPr>
          <a:lstStyle/>
          <a:p>
            <a:r>
              <a:rPr lang="en-US" dirty="0"/>
              <a:t>Fire Chief</a:t>
            </a:r>
            <a:r>
              <a:rPr lang="en-US"/>
              <a:t>, Tom </a:t>
            </a:r>
            <a:r>
              <a:rPr lang="en-US" dirty="0"/>
              <a:t>Mulvey</a:t>
            </a:r>
            <a:endParaRPr lang="en-CA" dirty="0"/>
          </a:p>
        </p:txBody>
      </p:sp>
      <p:sp>
        <p:nvSpPr>
          <p:cNvPr id="11" name="TextBox 10">
            <a:extLst>
              <a:ext uri="{FF2B5EF4-FFF2-40B4-BE49-F238E27FC236}">
                <a16:creationId xmlns:a16="http://schemas.microsoft.com/office/drawing/2014/main" id="{2C835758-2F25-3C97-979D-109354705AD7}"/>
              </a:ext>
            </a:extLst>
          </p:cNvPr>
          <p:cNvSpPr txBox="1"/>
          <p:nvPr/>
        </p:nvSpPr>
        <p:spPr>
          <a:xfrm>
            <a:off x="9090355" y="6203007"/>
            <a:ext cx="2203206" cy="369332"/>
          </a:xfrm>
          <a:prstGeom prst="rect">
            <a:avLst/>
          </a:prstGeom>
          <a:noFill/>
        </p:spPr>
        <p:txBody>
          <a:bodyPr wrap="square" rtlCol="0">
            <a:spAutoFit/>
          </a:bodyPr>
          <a:lstStyle/>
          <a:p>
            <a:r>
              <a:rPr lang="en-US" dirty="0"/>
              <a:t>November 29</a:t>
            </a:r>
            <a:r>
              <a:rPr lang="en-US" baseline="30000" dirty="0"/>
              <a:t>th</a:t>
            </a:r>
            <a:r>
              <a:rPr lang="en-US" dirty="0"/>
              <a:t>, 2022</a:t>
            </a:r>
            <a:endParaRPr lang="en-CA" dirty="0"/>
          </a:p>
        </p:txBody>
      </p:sp>
      <p:pic>
        <p:nvPicPr>
          <p:cNvPr id="17" name="Picture 16" descr="A picture containing several&#10;&#10;Description automatically generated">
            <a:extLst>
              <a:ext uri="{FF2B5EF4-FFF2-40B4-BE49-F238E27FC236}">
                <a16:creationId xmlns:a16="http://schemas.microsoft.com/office/drawing/2014/main" id="{447FA846-54BC-4CCD-8526-6C7269D1E61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11094" y="3743145"/>
            <a:ext cx="6888494" cy="2563373"/>
          </a:xfrm>
          <a:prstGeom prst="rect">
            <a:avLst/>
          </a:prstGeom>
        </p:spPr>
      </p:pic>
      <p:sp>
        <p:nvSpPr>
          <p:cNvPr id="2" name="TextBox 1">
            <a:extLst>
              <a:ext uri="{FF2B5EF4-FFF2-40B4-BE49-F238E27FC236}">
                <a16:creationId xmlns:a16="http://schemas.microsoft.com/office/drawing/2014/main" id="{6CFA6777-16D1-9050-9F6D-FCEE38147CB4}"/>
              </a:ext>
            </a:extLst>
          </p:cNvPr>
          <p:cNvSpPr txBox="1"/>
          <p:nvPr/>
        </p:nvSpPr>
        <p:spPr>
          <a:xfrm>
            <a:off x="6299802" y="2373393"/>
            <a:ext cx="2165684" cy="276999"/>
          </a:xfrm>
          <a:prstGeom prst="rect">
            <a:avLst/>
          </a:prstGeom>
          <a:noFill/>
        </p:spPr>
        <p:txBody>
          <a:bodyPr wrap="square" rtlCol="0">
            <a:spAutoFit/>
          </a:bodyPr>
          <a:lstStyle/>
          <a:p>
            <a:r>
              <a:rPr lang="en-CA" sz="1200" dirty="0">
                <a:solidFill>
                  <a:schemeClr val="accent5">
                    <a:lumMod val="75000"/>
                  </a:schemeClr>
                </a:solidFill>
              </a:rPr>
              <a:t>(Centre Wellington Fire Rescue)</a:t>
            </a:r>
          </a:p>
        </p:txBody>
      </p:sp>
    </p:spTree>
    <p:extLst>
      <p:ext uri="{BB962C8B-B14F-4D97-AF65-F5344CB8AC3E}">
        <p14:creationId xmlns:p14="http://schemas.microsoft.com/office/powerpoint/2010/main" val="4148193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10</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19436" y="509248"/>
            <a:ext cx="9029255" cy="461665"/>
          </a:xfrm>
          <a:prstGeom prst="rect">
            <a:avLst/>
          </a:prstGeom>
          <a:noFill/>
        </p:spPr>
        <p:txBody>
          <a:bodyPr wrap="square" rtlCol="0">
            <a:spAutoFit/>
          </a:bodyPr>
          <a:lstStyle/>
          <a:p>
            <a:r>
              <a:rPr lang="en-US" sz="2400" b="1" dirty="0">
                <a:solidFill>
                  <a:srgbClr val="0078AE"/>
                </a:solidFill>
              </a:rPr>
              <a:t>Training</a:t>
            </a:r>
            <a:endParaRPr lang="en-CA" sz="2400" b="1" dirty="0">
              <a:solidFill>
                <a:srgbClr val="0078AE"/>
              </a:solidFill>
            </a:endParaRPr>
          </a:p>
        </p:txBody>
      </p:sp>
      <p:sp>
        <p:nvSpPr>
          <p:cNvPr id="11" name="TextBox 10">
            <a:extLst>
              <a:ext uri="{FF2B5EF4-FFF2-40B4-BE49-F238E27FC236}">
                <a16:creationId xmlns:a16="http://schemas.microsoft.com/office/drawing/2014/main" id="{3497A86C-1ECF-6088-338A-0EA4A7CF3987}"/>
              </a:ext>
            </a:extLst>
          </p:cNvPr>
          <p:cNvSpPr txBox="1"/>
          <p:nvPr/>
        </p:nvSpPr>
        <p:spPr>
          <a:xfrm>
            <a:off x="550718" y="1288473"/>
            <a:ext cx="4364182" cy="646331"/>
          </a:xfrm>
          <a:prstGeom prst="rect">
            <a:avLst/>
          </a:prstGeom>
          <a:noFill/>
        </p:spPr>
        <p:txBody>
          <a:bodyPr wrap="square" rtlCol="0">
            <a:spAutoFit/>
          </a:bodyPr>
          <a:lstStyle/>
          <a:p>
            <a:endParaRPr lang="en-CA" dirty="0"/>
          </a:p>
          <a:p>
            <a:endParaRPr lang="en-CA" dirty="0"/>
          </a:p>
        </p:txBody>
      </p:sp>
      <p:sp>
        <p:nvSpPr>
          <p:cNvPr id="3" name="TextBox 10">
            <a:extLst>
              <a:ext uri="{FF2B5EF4-FFF2-40B4-BE49-F238E27FC236}">
                <a16:creationId xmlns:a16="http://schemas.microsoft.com/office/drawing/2014/main" id="{3497A86C-1ECF-6088-338A-0EA4A7CF3987}"/>
              </a:ext>
            </a:extLst>
          </p:cNvPr>
          <p:cNvSpPr txBox="1"/>
          <p:nvPr/>
        </p:nvSpPr>
        <p:spPr>
          <a:xfrm>
            <a:off x="3913909" y="3105834"/>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sp>
        <p:nvSpPr>
          <p:cNvPr id="6" name="TextBox 10">
            <a:extLst>
              <a:ext uri="{FF2B5EF4-FFF2-40B4-BE49-F238E27FC236}">
                <a16:creationId xmlns:a16="http://schemas.microsoft.com/office/drawing/2014/main" id="{3497A86C-1ECF-6088-338A-0EA4A7CF3987}"/>
              </a:ext>
            </a:extLst>
          </p:cNvPr>
          <p:cNvSpPr txBox="1"/>
          <p:nvPr/>
        </p:nvSpPr>
        <p:spPr>
          <a:xfrm>
            <a:off x="4066309" y="3258234"/>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pic>
        <p:nvPicPr>
          <p:cNvPr id="10" name="Picture 9" descr="A picture containing text, sign, queen, sauce&#10;&#10;Description automatically generated">
            <a:extLst>
              <a:ext uri="{FF2B5EF4-FFF2-40B4-BE49-F238E27FC236}">
                <a16:creationId xmlns:a16="http://schemas.microsoft.com/office/drawing/2014/main" id="{DB30C131-A416-C030-4F69-66F1DCA9E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36" y="314585"/>
            <a:ext cx="1157551" cy="1157551"/>
          </a:xfrm>
          <a:prstGeom prst="rect">
            <a:avLst/>
          </a:prstGeom>
        </p:spPr>
      </p:pic>
      <p:sp>
        <p:nvSpPr>
          <p:cNvPr id="12" name="TextBox 11">
            <a:extLst>
              <a:ext uri="{FF2B5EF4-FFF2-40B4-BE49-F238E27FC236}">
                <a16:creationId xmlns:a16="http://schemas.microsoft.com/office/drawing/2014/main" id="{0B7640B2-E90C-DCCD-9969-A4C884289DFE}"/>
              </a:ext>
            </a:extLst>
          </p:cNvPr>
          <p:cNvSpPr txBox="1"/>
          <p:nvPr/>
        </p:nvSpPr>
        <p:spPr>
          <a:xfrm>
            <a:off x="819686" y="1645591"/>
            <a:ext cx="3014377" cy="369332"/>
          </a:xfrm>
          <a:prstGeom prst="rect">
            <a:avLst/>
          </a:prstGeom>
          <a:noFill/>
        </p:spPr>
        <p:txBody>
          <a:bodyPr wrap="square" rtlCol="0">
            <a:spAutoFit/>
          </a:bodyPr>
          <a:lstStyle/>
          <a:p>
            <a:r>
              <a:rPr lang="en-US" sz="1800" b="1" i="1"/>
              <a:t>WEEKLY TRAINING SESSIONS</a:t>
            </a:r>
            <a:endParaRPr lang="en-CA" dirty="0"/>
          </a:p>
        </p:txBody>
      </p:sp>
      <p:sp>
        <p:nvSpPr>
          <p:cNvPr id="13" name="TextBox 12">
            <a:extLst>
              <a:ext uri="{FF2B5EF4-FFF2-40B4-BE49-F238E27FC236}">
                <a16:creationId xmlns:a16="http://schemas.microsoft.com/office/drawing/2014/main" id="{3EAD9CD4-FEF1-6170-F3AF-F37F1CDDF740}"/>
              </a:ext>
            </a:extLst>
          </p:cNvPr>
          <p:cNvSpPr txBox="1"/>
          <p:nvPr/>
        </p:nvSpPr>
        <p:spPr>
          <a:xfrm>
            <a:off x="819686" y="2271562"/>
            <a:ext cx="6911620" cy="3139321"/>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000" dirty="0"/>
              <a:t>On-going training continues for firefighters throughout their career.</a:t>
            </a:r>
          </a:p>
          <a:p>
            <a:pPr marL="342900" indent="-342900">
              <a:lnSpc>
                <a:spcPct val="90000"/>
              </a:lnSpc>
              <a:buFont typeface="Arial" panose="020B0604020202020204" pitchFamily="34" charset="0"/>
              <a:buChar char="•"/>
            </a:pPr>
            <a:r>
              <a:rPr lang="en-US" sz="2000" dirty="0"/>
              <a:t>CWFRS Firefighters train on a weekly basis.</a:t>
            </a:r>
          </a:p>
          <a:p>
            <a:pPr marL="342900" indent="-342900">
              <a:lnSpc>
                <a:spcPct val="90000"/>
              </a:lnSpc>
              <a:buFont typeface="Arial" panose="020B0604020202020204" pitchFamily="34" charset="0"/>
              <a:buChar char="•"/>
            </a:pPr>
            <a:r>
              <a:rPr lang="en-US" sz="2000" dirty="0"/>
              <a:t>Firefighters train on a variety of different topics each week .</a:t>
            </a:r>
          </a:p>
          <a:p>
            <a:pPr>
              <a:lnSpc>
                <a:spcPct val="90000"/>
              </a:lnSpc>
            </a:pPr>
            <a:r>
              <a:rPr lang="en-US" sz="2000" dirty="0"/>
              <a:t>Scheduled Training nights are:</a:t>
            </a:r>
          </a:p>
          <a:p>
            <a:pPr>
              <a:lnSpc>
                <a:spcPct val="90000"/>
              </a:lnSpc>
            </a:pPr>
            <a:endParaRPr lang="en-US" sz="2000" dirty="0"/>
          </a:p>
          <a:p>
            <a:pPr>
              <a:lnSpc>
                <a:spcPct val="90000"/>
              </a:lnSpc>
              <a:buNone/>
            </a:pPr>
            <a:r>
              <a:rPr lang="en-US" sz="2000" dirty="0">
                <a:solidFill>
                  <a:srgbClr val="FF0000"/>
                </a:solidFill>
              </a:rPr>
              <a:t>FERGUS: Wed Nights starting at 7pm to 9pm (</a:t>
            </a:r>
            <a:r>
              <a:rPr lang="en-US" sz="2000" dirty="0" err="1">
                <a:solidFill>
                  <a:srgbClr val="FF0000"/>
                </a:solidFill>
              </a:rPr>
              <a:t>approx</a:t>
            </a:r>
            <a:r>
              <a:rPr lang="en-US" sz="2000" dirty="0">
                <a:solidFill>
                  <a:srgbClr val="FF0000"/>
                </a:solidFill>
              </a:rPr>
              <a:t>)</a:t>
            </a:r>
          </a:p>
          <a:p>
            <a:pPr>
              <a:lnSpc>
                <a:spcPct val="90000"/>
              </a:lnSpc>
              <a:buFont typeface="Wingdings" pitchFamily="2" charset="2"/>
              <a:buNone/>
            </a:pPr>
            <a:r>
              <a:rPr lang="en-US" sz="2000" dirty="0">
                <a:solidFill>
                  <a:srgbClr val="FF0000"/>
                </a:solidFill>
              </a:rPr>
              <a:t>ELORA: Mon Nights starting at 7 pm to 9 pm (</a:t>
            </a:r>
            <a:r>
              <a:rPr lang="en-US" sz="2000" dirty="0" err="1">
                <a:solidFill>
                  <a:srgbClr val="FF0000"/>
                </a:solidFill>
              </a:rPr>
              <a:t>approx</a:t>
            </a:r>
            <a:r>
              <a:rPr lang="en-US" sz="2000" dirty="0">
                <a:solidFill>
                  <a:srgbClr val="FF0000"/>
                </a:solidFill>
              </a:rPr>
              <a:t>)</a:t>
            </a:r>
            <a:endParaRPr lang="en-US" sz="2000" u="sng" dirty="0">
              <a:solidFill>
                <a:srgbClr val="FF0000"/>
              </a:solidFill>
            </a:endParaRPr>
          </a:p>
          <a:p>
            <a:pPr>
              <a:lnSpc>
                <a:spcPct val="90000"/>
              </a:lnSpc>
              <a:buFont typeface="Wingdings" pitchFamily="2" charset="2"/>
              <a:buNone/>
            </a:pPr>
            <a:endParaRPr lang="en-US" sz="2000" dirty="0"/>
          </a:p>
          <a:p>
            <a:pPr>
              <a:lnSpc>
                <a:spcPct val="90000"/>
              </a:lnSpc>
              <a:buFont typeface="Wingdings" pitchFamily="2" charset="2"/>
              <a:buNone/>
            </a:pPr>
            <a:r>
              <a:rPr lang="en-US" sz="2000" b="1" i="1" dirty="0"/>
              <a:t>Some Specialized Training is scheduled on Saturdays  throughout the year</a:t>
            </a:r>
            <a:endParaRPr lang="en-US" sz="2000" dirty="0"/>
          </a:p>
        </p:txBody>
      </p:sp>
      <p:pic>
        <p:nvPicPr>
          <p:cNvPr id="15" name="Picture 14" descr="A picture containing tree, outdoor, sky&#10;&#10;Description automatically generated">
            <a:extLst>
              <a:ext uri="{FF2B5EF4-FFF2-40B4-BE49-F238E27FC236}">
                <a16:creationId xmlns:a16="http://schemas.microsoft.com/office/drawing/2014/main" id="{A4C36716-F647-DFDB-4E41-EFFA45969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812" y="3687081"/>
            <a:ext cx="4405082" cy="2476961"/>
          </a:xfrm>
          <a:prstGeom prst="rect">
            <a:avLst/>
          </a:prstGeom>
        </p:spPr>
      </p:pic>
      <p:pic>
        <p:nvPicPr>
          <p:cNvPr id="17" name="Picture 16" descr="A group of people in red uniforms walking on a path in the woods&#10;&#10;Description automatically generated with low confidence">
            <a:extLst>
              <a:ext uri="{FF2B5EF4-FFF2-40B4-BE49-F238E27FC236}">
                <a16:creationId xmlns:a16="http://schemas.microsoft.com/office/drawing/2014/main" id="{31FDBBD0-4C0D-6D38-8D0A-95880C049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797" y="914334"/>
            <a:ext cx="3411097" cy="2558323"/>
          </a:xfrm>
          <a:prstGeom prst="rect">
            <a:avLst/>
          </a:prstGeom>
        </p:spPr>
      </p:pic>
    </p:spTree>
    <p:extLst>
      <p:ext uri="{BB962C8B-B14F-4D97-AF65-F5344CB8AC3E}">
        <p14:creationId xmlns:p14="http://schemas.microsoft.com/office/powerpoint/2010/main" val="1179072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11</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785802" y="498247"/>
            <a:ext cx="9029255" cy="461665"/>
          </a:xfrm>
          <a:prstGeom prst="rect">
            <a:avLst/>
          </a:prstGeom>
          <a:noFill/>
        </p:spPr>
        <p:txBody>
          <a:bodyPr wrap="square" rtlCol="0">
            <a:spAutoFit/>
          </a:bodyPr>
          <a:lstStyle/>
          <a:p>
            <a:r>
              <a:rPr lang="en-US" sz="2400" b="1" dirty="0">
                <a:solidFill>
                  <a:srgbClr val="0078AE"/>
                </a:solidFill>
              </a:rPr>
              <a:t>Training</a:t>
            </a:r>
            <a:endParaRPr lang="en-CA" sz="2400" b="1" dirty="0">
              <a:solidFill>
                <a:srgbClr val="0078AE"/>
              </a:solidFill>
            </a:endParaRPr>
          </a:p>
        </p:txBody>
      </p:sp>
      <p:pic>
        <p:nvPicPr>
          <p:cNvPr id="3" name="Picture 2" descr="A picture containing text, sign, queen, sauce&#10;&#10;Description automatically generated">
            <a:extLst>
              <a:ext uri="{FF2B5EF4-FFF2-40B4-BE49-F238E27FC236}">
                <a16:creationId xmlns:a16="http://schemas.microsoft.com/office/drawing/2014/main" id="{98AE5864-8659-38A8-A7C9-173C31D0D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20" y="319582"/>
            <a:ext cx="1157551" cy="1157551"/>
          </a:xfrm>
          <a:prstGeom prst="rect">
            <a:avLst/>
          </a:prstGeom>
        </p:spPr>
      </p:pic>
      <p:sp>
        <p:nvSpPr>
          <p:cNvPr id="4" name="TextBox 3">
            <a:extLst>
              <a:ext uri="{FF2B5EF4-FFF2-40B4-BE49-F238E27FC236}">
                <a16:creationId xmlns:a16="http://schemas.microsoft.com/office/drawing/2014/main" id="{85289F60-B864-8992-CE6E-B3D25AD12525}"/>
              </a:ext>
            </a:extLst>
          </p:cNvPr>
          <p:cNvSpPr txBox="1"/>
          <p:nvPr/>
        </p:nvSpPr>
        <p:spPr>
          <a:xfrm>
            <a:off x="1601871" y="1642722"/>
            <a:ext cx="9983805" cy="461665"/>
          </a:xfrm>
          <a:prstGeom prst="rect">
            <a:avLst/>
          </a:prstGeom>
          <a:noFill/>
        </p:spPr>
        <p:txBody>
          <a:bodyPr wrap="square" rtlCol="0">
            <a:spAutoFit/>
          </a:bodyPr>
          <a:lstStyle/>
          <a:p>
            <a:r>
              <a:rPr lang="en-CA" sz="2400" dirty="0"/>
              <a:t>All firefighters are fully certified under NFPA 1001,1002, 1072 &amp; 1006</a:t>
            </a:r>
          </a:p>
        </p:txBody>
      </p:sp>
      <p:pic>
        <p:nvPicPr>
          <p:cNvPr id="1026" name="Picture 2" descr="See the source image">
            <a:extLst>
              <a:ext uri="{FF2B5EF4-FFF2-40B4-BE49-F238E27FC236}">
                <a16:creationId xmlns:a16="http://schemas.microsoft.com/office/drawing/2014/main" id="{39A96F16-BF76-DFCC-502C-40A2270FA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771" y="2440688"/>
            <a:ext cx="2405738" cy="1487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FPA 1001 Standard">
            <a:extLst>
              <a:ext uri="{FF2B5EF4-FFF2-40B4-BE49-F238E27FC236}">
                <a16:creationId xmlns:a16="http://schemas.microsoft.com/office/drawing/2014/main" id="{B149D582-4D77-31DD-750E-EFD1BE264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258" y="2432581"/>
            <a:ext cx="1533214" cy="1705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FPA 1072 Standard">
            <a:extLst>
              <a:ext uri="{FF2B5EF4-FFF2-40B4-BE49-F238E27FC236}">
                <a16:creationId xmlns:a16="http://schemas.microsoft.com/office/drawing/2014/main" id="{43F0D9BA-A841-8F35-9BB6-0B82B16C9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204" y="2424604"/>
            <a:ext cx="1311592" cy="17058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FPA 1006 Standard">
            <a:extLst>
              <a:ext uri="{FF2B5EF4-FFF2-40B4-BE49-F238E27FC236}">
                <a16:creationId xmlns:a16="http://schemas.microsoft.com/office/drawing/2014/main" id="{B3796F93-EAE7-8238-4F40-75BC28FA64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5493" y="2440688"/>
            <a:ext cx="1663283" cy="17058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B1F751-E7C7-BCFA-3222-67ACAFA4BC10}"/>
              </a:ext>
            </a:extLst>
          </p:cNvPr>
          <p:cNvSpPr txBox="1"/>
          <p:nvPr/>
        </p:nvSpPr>
        <p:spPr>
          <a:xfrm>
            <a:off x="7312478" y="4368814"/>
            <a:ext cx="1386039" cy="1384995"/>
          </a:xfrm>
          <a:prstGeom prst="rect">
            <a:avLst/>
          </a:prstGeom>
          <a:noFill/>
        </p:spPr>
        <p:txBody>
          <a:bodyPr wrap="square" rtlCol="0">
            <a:spAutoFit/>
          </a:bodyPr>
          <a:lstStyle/>
          <a:p>
            <a:r>
              <a:rPr lang="en-CA" sz="1400" b="1" dirty="0"/>
              <a:t>1006</a:t>
            </a:r>
            <a:r>
              <a:rPr lang="en-CA" sz="1400" dirty="0"/>
              <a:t>: Standard for Technical Rescue Personnel</a:t>
            </a:r>
          </a:p>
          <a:p>
            <a:r>
              <a:rPr lang="en-CA" sz="1400" dirty="0"/>
              <a:t>Professional Qualifications</a:t>
            </a:r>
          </a:p>
        </p:txBody>
      </p:sp>
      <p:sp>
        <p:nvSpPr>
          <p:cNvPr id="7" name="TextBox 6">
            <a:extLst>
              <a:ext uri="{FF2B5EF4-FFF2-40B4-BE49-F238E27FC236}">
                <a16:creationId xmlns:a16="http://schemas.microsoft.com/office/drawing/2014/main" id="{2D79F50A-DAA1-B1B7-BC83-39D5B041FDF4}"/>
              </a:ext>
            </a:extLst>
          </p:cNvPr>
          <p:cNvSpPr txBox="1"/>
          <p:nvPr/>
        </p:nvSpPr>
        <p:spPr>
          <a:xfrm>
            <a:off x="5269822" y="4376698"/>
            <a:ext cx="1787107" cy="1600438"/>
          </a:xfrm>
          <a:prstGeom prst="rect">
            <a:avLst/>
          </a:prstGeom>
          <a:noFill/>
        </p:spPr>
        <p:txBody>
          <a:bodyPr wrap="square" rtlCol="0">
            <a:spAutoFit/>
          </a:bodyPr>
          <a:lstStyle/>
          <a:p>
            <a:r>
              <a:rPr lang="en-CA" sz="1400" b="1" dirty="0"/>
              <a:t>1072</a:t>
            </a:r>
            <a:r>
              <a:rPr lang="en-CA" sz="1400" dirty="0"/>
              <a:t>: Standard for Hazardous Materials/</a:t>
            </a:r>
          </a:p>
          <a:p>
            <a:r>
              <a:rPr lang="en-CA" sz="1400" dirty="0"/>
              <a:t>Weapons of mass Destruction Emergency Response Professional Qualifications</a:t>
            </a:r>
          </a:p>
        </p:txBody>
      </p:sp>
      <p:sp>
        <p:nvSpPr>
          <p:cNvPr id="10" name="TextBox 9">
            <a:extLst>
              <a:ext uri="{FF2B5EF4-FFF2-40B4-BE49-F238E27FC236}">
                <a16:creationId xmlns:a16="http://schemas.microsoft.com/office/drawing/2014/main" id="{3B18B25D-DBAE-4DBC-0B9A-22181DBD75F2}"/>
              </a:ext>
            </a:extLst>
          </p:cNvPr>
          <p:cNvSpPr txBox="1"/>
          <p:nvPr/>
        </p:nvSpPr>
        <p:spPr>
          <a:xfrm>
            <a:off x="1557846" y="4376698"/>
            <a:ext cx="1386039" cy="954107"/>
          </a:xfrm>
          <a:prstGeom prst="rect">
            <a:avLst/>
          </a:prstGeom>
          <a:noFill/>
        </p:spPr>
        <p:txBody>
          <a:bodyPr wrap="square" rtlCol="0">
            <a:spAutoFit/>
          </a:bodyPr>
          <a:lstStyle/>
          <a:p>
            <a:r>
              <a:rPr lang="en-CA" sz="1400" b="1" dirty="0"/>
              <a:t>1001:</a:t>
            </a:r>
            <a:r>
              <a:rPr lang="en-CA" sz="1400" dirty="0"/>
              <a:t> Standard for Fire Fighter Professional Qualifications</a:t>
            </a:r>
          </a:p>
        </p:txBody>
      </p:sp>
      <p:pic>
        <p:nvPicPr>
          <p:cNvPr id="1034" name="Picture 10" descr="Image result for NFPA 1002 Standard">
            <a:extLst>
              <a:ext uri="{FF2B5EF4-FFF2-40B4-BE49-F238E27FC236}">
                <a16:creationId xmlns:a16="http://schemas.microsoft.com/office/drawing/2014/main" id="{93787A00-7D0E-FA4D-7783-51164379E2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3499" y="2424604"/>
            <a:ext cx="1533214" cy="17219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53CFE39-B161-1021-8C92-744811B0AAB5}"/>
              </a:ext>
            </a:extLst>
          </p:cNvPr>
          <p:cNvSpPr txBox="1"/>
          <p:nvPr/>
        </p:nvSpPr>
        <p:spPr>
          <a:xfrm>
            <a:off x="3454983" y="4374561"/>
            <a:ext cx="1386039" cy="1384995"/>
          </a:xfrm>
          <a:prstGeom prst="rect">
            <a:avLst/>
          </a:prstGeom>
          <a:noFill/>
        </p:spPr>
        <p:txBody>
          <a:bodyPr wrap="square" rtlCol="0">
            <a:spAutoFit/>
          </a:bodyPr>
          <a:lstStyle/>
          <a:p>
            <a:r>
              <a:rPr lang="en-CA" sz="1400" b="1" dirty="0"/>
              <a:t>1002: </a:t>
            </a:r>
            <a:r>
              <a:rPr lang="en-CA" sz="1400" dirty="0"/>
              <a:t>Standard for Fire Apparatus Driver/Operator</a:t>
            </a:r>
          </a:p>
          <a:p>
            <a:r>
              <a:rPr lang="en-CA" sz="1400" dirty="0"/>
              <a:t>Professional Qualifications</a:t>
            </a:r>
          </a:p>
        </p:txBody>
      </p:sp>
      <p:sp>
        <p:nvSpPr>
          <p:cNvPr id="12" name="TextBox 11">
            <a:extLst>
              <a:ext uri="{FF2B5EF4-FFF2-40B4-BE49-F238E27FC236}">
                <a16:creationId xmlns:a16="http://schemas.microsoft.com/office/drawing/2014/main" id="{6A00AA87-A6C2-10BB-C9C8-72EC5EEB40F7}"/>
              </a:ext>
            </a:extLst>
          </p:cNvPr>
          <p:cNvSpPr txBox="1"/>
          <p:nvPr/>
        </p:nvSpPr>
        <p:spPr>
          <a:xfrm>
            <a:off x="9209615" y="4547129"/>
            <a:ext cx="1424539" cy="738664"/>
          </a:xfrm>
          <a:prstGeom prst="rect">
            <a:avLst/>
          </a:prstGeom>
          <a:noFill/>
        </p:spPr>
        <p:txBody>
          <a:bodyPr wrap="square" rtlCol="0">
            <a:spAutoFit/>
          </a:bodyPr>
          <a:lstStyle/>
          <a:p>
            <a:r>
              <a:rPr lang="en-CA" sz="1400" dirty="0"/>
              <a:t>National Fire Protection Association</a:t>
            </a:r>
          </a:p>
        </p:txBody>
      </p:sp>
    </p:spTree>
    <p:extLst>
      <p:ext uri="{BB962C8B-B14F-4D97-AF65-F5344CB8AC3E}">
        <p14:creationId xmlns:p14="http://schemas.microsoft.com/office/powerpoint/2010/main" val="3566583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12</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785802" y="498247"/>
            <a:ext cx="9029255" cy="461665"/>
          </a:xfrm>
          <a:prstGeom prst="rect">
            <a:avLst/>
          </a:prstGeom>
          <a:noFill/>
        </p:spPr>
        <p:txBody>
          <a:bodyPr wrap="square" rtlCol="0">
            <a:spAutoFit/>
          </a:bodyPr>
          <a:lstStyle/>
          <a:p>
            <a:r>
              <a:rPr lang="en-US" sz="2400" b="1" dirty="0">
                <a:solidFill>
                  <a:srgbClr val="0078AE"/>
                </a:solidFill>
              </a:rPr>
              <a:t>Wellington County Training</a:t>
            </a:r>
            <a:endParaRPr lang="en-CA" sz="2400" b="1" dirty="0">
              <a:solidFill>
                <a:srgbClr val="0078AE"/>
              </a:solidFill>
            </a:endParaRPr>
          </a:p>
        </p:txBody>
      </p:sp>
      <p:pic>
        <p:nvPicPr>
          <p:cNvPr id="3" name="Picture 2" descr="A picture containing text, sign, queen, sauce&#10;&#10;Description automatically generated">
            <a:extLst>
              <a:ext uri="{FF2B5EF4-FFF2-40B4-BE49-F238E27FC236}">
                <a16:creationId xmlns:a16="http://schemas.microsoft.com/office/drawing/2014/main" id="{98AE5864-8659-38A8-A7C9-173C31D0D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20" y="319582"/>
            <a:ext cx="1157551" cy="1157551"/>
          </a:xfrm>
          <a:prstGeom prst="rect">
            <a:avLst/>
          </a:prstGeom>
        </p:spPr>
      </p:pic>
      <p:sp>
        <p:nvSpPr>
          <p:cNvPr id="4" name="TextBox 3">
            <a:extLst>
              <a:ext uri="{FF2B5EF4-FFF2-40B4-BE49-F238E27FC236}">
                <a16:creationId xmlns:a16="http://schemas.microsoft.com/office/drawing/2014/main" id="{85289F60-B864-8992-CE6E-B3D25AD12525}"/>
              </a:ext>
            </a:extLst>
          </p:cNvPr>
          <p:cNvSpPr txBox="1"/>
          <p:nvPr/>
        </p:nvSpPr>
        <p:spPr>
          <a:xfrm>
            <a:off x="1104097" y="2063084"/>
            <a:ext cx="9983805" cy="3046988"/>
          </a:xfrm>
          <a:prstGeom prst="rect">
            <a:avLst/>
          </a:prstGeom>
          <a:noFill/>
        </p:spPr>
        <p:txBody>
          <a:bodyPr wrap="square" rtlCol="0">
            <a:spAutoFit/>
          </a:bodyPr>
          <a:lstStyle/>
          <a:p>
            <a:r>
              <a:rPr lang="en-CA" sz="2400" dirty="0"/>
              <a:t>Charles Hamilton is the training officer for the county. He ensures all fire services with in Wellington County are training to the standard and is the lead for all training events during the county firefighter recruitment, annually. He ensures training programs and paperwork are to the standard as well following all health and safety guidelines.</a:t>
            </a:r>
          </a:p>
          <a:p>
            <a:endParaRPr lang="en-CA" sz="2400" dirty="0"/>
          </a:p>
          <a:p>
            <a:r>
              <a:rPr lang="en-CA" sz="2400" dirty="0"/>
              <a:t>Charles is also the lead for the Wellington County Regional Training site, approved by the government to provide regional training  courses.</a:t>
            </a:r>
          </a:p>
        </p:txBody>
      </p:sp>
    </p:spTree>
    <p:extLst>
      <p:ext uri="{BB962C8B-B14F-4D97-AF65-F5344CB8AC3E}">
        <p14:creationId xmlns:p14="http://schemas.microsoft.com/office/powerpoint/2010/main" val="1286072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13</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720224" y="448492"/>
            <a:ext cx="9029255" cy="461665"/>
          </a:xfrm>
          <a:prstGeom prst="rect">
            <a:avLst/>
          </a:prstGeom>
          <a:noFill/>
        </p:spPr>
        <p:txBody>
          <a:bodyPr wrap="square" rtlCol="0">
            <a:spAutoFit/>
          </a:bodyPr>
          <a:lstStyle/>
          <a:p>
            <a:r>
              <a:rPr lang="en-US" sz="2400" b="1" dirty="0">
                <a:solidFill>
                  <a:srgbClr val="0078AE"/>
                </a:solidFill>
              </a:rPr>
              <a:t>Fire Prevention &amp; Public Education</a:t>
            </a:r>
            <a:endParaRPr lang="en-CA" sz="2400" b="1" dirty="0">
              <a:solidFill>
                <a:srgbClr val="0078AE"/>
              </a:solidFill>
            </a:endParaRPr>
          </a:p>
        </p:txBody>
      </p:sp>
      <p:sp>
        <p:nvSpPr>
          <p:cNvPr id="6" name="TextBox 5">
            <a:extLst>
              <a:ext uri="{FF2B5EF4-FFF2-40B4-BE49-F238E27FC236}">
                <a16:creationId xmlns:a16="http://schemas.microsoft.com/office/drawing/2014/main" id="{B0F7F87C-190A-6961-3929-1DF55FE86C0C}"/>
              </a:ext>
            </a:extLst>
          </p:cNvPr>
          <p:cNvSpPr txBox="1"/>
          <p:nvPr/>
        </p:nvSpPr>
        <p:spPr>
          <a:xfrm>
            <a:off x="1701077" y="1354610"/>
            <a:ext cx="5888866" cy="1938992"/>
          </a:xfrm>
          <a:prstGeom prst="rect">
            <a:avLst/>
          </a:prstGeom>
          <a:noFill/>
        </p:spPr>
        <p:txBody>
          <a:bodyPr wrap="square">
            <a:spAutoFit/>
          </a:bodyPr>
          <a:lstStyle/>
          <a:p>
            <a:pPr marL="285750" indent="-285750">
              <a:buFont typeface="Arial" panose="020B0604020202020204" pitchFamily="34" charset="0"/>
              <a:buChar char="•"/>
            </a:pPr>
            <a:r>
              <a:rPr lang="en-US" sz="2000" dirty="0"/>
              <a:t>Inspections- routine, request, complaint </a:t>
            </a:r>
          </a:p>
          <a:p>
            <a:pPr marL="285750" indent="-285750">
              <a:buFont typeface="Arial" panose="020B0604020202020204" pitchFamily="34" charset="0"/>
              <a:buChar char="•"/>
            </a:pPr>
            <a:r>
              <a:rPr lang="en-US" sz="2000" dirty="0"/>
              <a:t>Enforcement of the Ontario Fire Code</a:t>
            </a:r>
            <a:endParaRPr lang="en-CA" sz="2000" dirty="0"/>
          </a:p>
          <a:p>
            <a:pPr marL="285750" indent="-285750">
              <a:buFont typeface="Arial" panose="020B0604020202020204" pitchFamily="34" charset="0"/>
              <a:buChar char="•"/>
            </a:pPr>
            <a:r>
              <a:rPr lang="en-US" sz="2000" dirty="0"/>
              <a:t>Public Education programs-presentations, talks, displays and community engagement</a:t>
            </a:r>
          </a:p>
          <a:p>
            <a:pPr marL="285750" indent="-285750">
              <a:buFont typeface="Arial" panose="020B0604020202020204" pitchFamily="34" charset="0"/>
              <a:buChar char="•"/>
            </a:pPr>
            <a:r>
              <a:rPr lang="en-US" sz="2000" dirty="0"/>
              <a:t>Maintain the smoke alarm program </a:t>
            </a:r>
          </a:p>
          <a:p>
            <a:pPr marL="285750" indent="-285750">
              <a:buFont typeface="Arial" panose="020B0604020202020204" pitchFamily="34" charset="0"/>
              <a:buChar char="•"/>
            </a:pPr>
            <a:r>
              <a:rPr lang="en-US" sz="2000" dirty="0"/>
              <a:t>Distribution of fire &amp; life safety information </a:t>
            </a:r>
          </a:p>
        </p:txBody>
      </p:sp>
      <p:pic>
        <p:nvPicPr>
          <p:cNvPr id="10" name="Picture 9" descr="A picture containing red&#10;&#10;Description automatically generated">
            <a:extLst>
              <a:ext uri="{FF2B5EF4-FFF2-40B4-BE49-F238E27FC236}">
                <a16:creationId xmlns:a16="http://schemas.microsoft.com/office/drawing/2014/main" id="{E195CE30-0878-4955-EE47-9C42B001E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662" y="1652244"/>
            <a:ext cx="3349336" cy="2512002"/>
          </a:xfrm>
          <a:prstGeom prst="rect">
            <a:avLst/>
          </a:prstGeom>
        </p:spPr>
      </p:pic>
      <p:pic>
        <p:nvPicPr>
          <p:cNvPr id="12" name="Picture 11" descr="A picture containing text, outdoor, truck, road&#10;&#10;Description automatically generated">
            <a:extLst>
              <a:ext uri="{FF2B5EF4-FFF2-40B4-BE49-F238E27FC236}">
                <a16:creationId xmlns:a16="http://schemas.microsoft.com/office/drawing/2014/main" id="{F2DF0152-BDB5-1537-60A1-3941795E4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568" y="3429000"/>
            <a:ext cx="3034145" cy="2275609"/>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0566F40C-C6DB-493B-05A5-94EFD77D7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030" y="4217191"/>
            <a:ext cx="2238375" cy="2238375"/>
          </a:xfrm>
          <a:prstGeom prst="rect">
            <a:avLst/>
          </a:prstGeom>
        </p:spPr>
      </p:pic>
      <p:pic>
        <p:nvPicPr>
          <p:cNvPr id="16" name="Picture 15">
            <a:extLst>
              <a:ext uri="{FF2B5EF4-FFF2-40B4-BE49-F238E27FC236}">
                <a16:creationId xmlns:a16="http://schemas.microsoft.com/office/drawing/2014/main" id="{6D80E722-D51F-58DB-AF85-6F324624A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402" y="4237381"/>
            <a:ext cx="2905125" cy="1936750"/>
          </a:xfrm>
          <a:prstGeom prst="rect">
            <a:avLst/>
          </a:prstGeom>
        </p:spPr>
      </p:pic>
      <p:pic>
        <p:nvPicPr>
          <p:cNvPr id="18" name="Picture 17" descr="A picture containing qr code&#10;&#10;Description automatically generated">
            <a:extLst>
              <a:ext uri="{FF2B5EF4-FFF2-40B4-BE49-F238E27FC236}">
                <a16:creationId xmlns:a16="http://schemas.microsoft.com/office/drawing/2014/main" id="{55111967-65DE-134D-CB71-33C3E8625F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8316" y="4963397"/>
            <a:ext cx="2889584" cy="1631217"/>
          </a:xfrm>
          <a:prstGeom prst="rect">
            <a:avLst/>
          </a:prstGeom>
        </p:spPr>
      </p:pic>
      <p:pic>
        <p:nvPicPr>
          <p:cNvPr id="20" name="Picture 19" descr="A picture containing text, indoor&#10;&#10;Description automatically generated">
            <a:extLst>
              <a:ext uri="{FF2B5EF4-FFF2-40B4-BE49-F238E27FC236}">
                <a16:creationId xmlns:a16="http://schemas.microsoft.com/office/drawing/2014/main" id="{A7EB516E-5EEC-C586-409E-B0B2EB890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980" y="3429000"/>
            <a:ext cx="2611582" cy="1958687"/>
          </a:xfrm>
          <a:prstGeom prst="rect">
            <a:avLst/>
          </a:prstGeom>
        </p:spPr>
      </p:pic>
      <p:pic>
        <p:nvPicPr>
          <p:cNvPr id="3" name="Picture 2" descr="A picture containing text, sign, queen, sauce&#10;&#10;Description automatically generated">
            <a:extLst>
              <a:ext uri="{FF2B5EF4-FFF2-40B4-BE49-F238E27FC236}">
                <a16:creationId xmlns:a16="http://schemas.microsoft.com/office/drawing/2014/main" id="{7985BAA9-5DD9-2429-F19B-C3FC15E9A4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144" y="319582"/>
            <a:ext cx="1157551" cy="1157551"/>
          </a:xfrm>
          <a:prstGeom prst="rect">
            <a:avLst/>
          </a:prstGeom>
        </p:spPr>
      </p:pic>
    </p:spTree>
    <p:extLst>
      <p:ext uri="{BB962C8B-B14F-4D97-AF65-F5344CB8AC3E}">
        <p14:creationId xmlns:p14="http://schemas.microsoft.com/office/powerpoint/2010/main" val="2525928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14</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648095" y="498248"/>
            <a:ext cx="9029255" cy="461665"/>
          </a:xfrm>
          <a:prstGeom prst="rect">
            <a:avLst/>
          </a:prstGeom>
          <a:noFill/>
        </p:spPr>
        <p:txBody>
          <a:bodyPr wrap="square" rtlCol="0">
            <a:spAutoFit/>
          </a:bodyPr>
          <a:lstStyle/>
          <a:p>
            <a:r>
              <a:rPr lang="en-US" sz="2400" b="1" dirty="0">
                <a:solidFill>
                  <a:srgbClr val="0078AE"/>
                </a:solidFill>
              </a:rPr>
              <a:t>Fire Investigations</a:t>
            </a:r>
            <a:endParaRPr lang="en-CA" sz="2400" b="1" dirty="0">
              <a:solidFill>
                <a:srgbClr val="0078AE"/>
              </a:solidFill>
            </a:endParaRPr>
          </a:p>
        </p:txBody>
      </p:sp>
      <p:sp>
        <p:nvSpPr>
          <p:cNvPr id="3" name="TextBox 2">
            <a:extLst>
              <a:ext uri="{FF2B5EF4-FFF2-40B4-BE49-F238E27FC236}">
                <a16:creationId xmlns:a16="http://schemas.microsoft.com/office/drawing/2014/main" id="{6C4FC4D2-9109-E30B-65CD-A09973E3A9F2}"/>
              </a:ext>
            </a:extLst>
          </p:cNvPr>
          <p:cNvSpPr txBox="1"/>
          <p:nvPr/>
        </p:nvSpPr>
        <p:spPr>
          <a:xfrm>
            <a:off x="949746" y="1408852"/>
            <a:ext cx="7026675" cy="1631216"/>
          </a:xfrm>
          <a:prstGeom prst="rect">
            <a:avLst/>
          </a:prstGeom>
          <a:noFill/>
        </p:spPr>
        <p:txBody>
          <a:bodyPr wrap="square" rtlCol="0">
            <a:spAutoFit/>
          </a:bodyPr>
          <a:lstStyle/>
          <a:p>
            <a:r>
              <a:rPr lang="en-CA" sz="2000" dirty="0"/>
              <a:t>Fire Investigations is another mandated service that CWFR must perform. We investigate all fires within our coverage area and in some circumstances, a call for the assistance of the Ontario Fire Marshal’s Office must be made as per</a:t>
            </a:r>
          </a:p>
          <a:p>
            <a:r>
              <a:rPr lang="en-CA" sz="2000" dirty="0"/>
              <a:t>Provincial requirements.</a:t>
            </a:r>
          </a:p>
        </p:txBody>
      </p:sp>
      <p:pic>
        <p:nvPicPr>
          <p:cNvPr id="7" name="Picture 6" descr="A picture containing sky, outdoor, nature, old&#10;&#10;Description automatically generated">
            <a:extLst>
              <a:ext uri="{FF2B5EF4-FFF2-40B4-BE49-F238E27FC236}">
                <a16:creationId xmlns:a16="http://schemas.microsoft.com/office/drawing/2014/main" id="{B1910146-154B-76A2-B108-CDD33BEED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814" y="2551736"/>
            <a:ext cx="2923558" cy="1997652"/>
          </a:xfrm>
          <a:prstGeom prst="rect">
            <a:avLst/>
          </a:prstGeom>
        </p:spPr>
      </p:pic>
      <p:pic>
        <p:nvPicPr>
          <p:cNvPr id="11" name="Picture 10">
            <a:extLst>
              <a:ext uri="{FF2B5EF4-FFF2-40B4-BE49-F238E27FC236}">
                <a16:creationId xmlns:a16="http://schemas.microsoft.com/office/drawing/2014/main" id="{C28AD147-1C27-4CA0-A9E6-F5BE21DA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094" y="3822004"/>
            <a:ext cx="3721025" cy="2790769"/>
          </a:xfrm>
          <a:prstGeom prst="rect">
            <a:avLst/>
          </a:prstGeom>
        </p:spPr>
      </p:pic>
      <p:pic>
        <p:nvPicPr>
          <p:cNvPr id="13" name="Picture 12" descr="A picture containing text, dog, person, person&#10;&#10;Description automatically generated">
            <a:extLst>
              <a:ext uri="{FF2B5EF4-FFF2-40B4-BE49-F238E27FC236}">
                <a16:creationId xmlns:a16="http://schemas.microsoft.com/office/drawing/2014/main" id="{18B1AB9E-9F39-CA20-9E0E-FAD818F3D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812" y="900200"/>
            <a:ext cx="2536073" cy="3194046"/>
          </a:xfrm>
          <a:prstGeom prst="rect">
            <a:avLst/>
          </a:prstGeom>
        </p:spPr>
      </p:pic>
      <p:pic>
        <p:nvPicPr>
          <p:cNvPr id="15" name="Picture 14" descr="A room that has debris in it&#10;&#10;Description automatically generated with low confidence">
            <a:extLst>
              <a:ext uri="{FF2B5EF4-FFF2-40B4-BE49-F238E27FC236}">
                <a16:creationId xmlns:a16="http://schemas.microsoft.com/office/drawing/2014/main" id="{725F8058-6B1A-2E5A-1C70-774E74113C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351265"/>
            <a:ext cx="3125540" cy="2344155"/>
          </a:xfrm>
          <a:prstGeom prst="rect">
            <a:avLst/>
          </a:prstGeom>
        </p:spPr>
      </p:pic>
      <p:pic>
        <p:nvPicPr>
          <p:cNvPr id="17" name="Picture 16" descr="A picture containing old, stone, dirty&#10;&#10;Description automatically generated">
            <a:extLst>
              <a:ext uri="{FF2B5EF4-FFF2-40B4-BE49-F238E27FC236}">
                <a16:creationId xmlns:a16="http://schemas.microsoft.com/office/drawing/2014/main" id="{9185980A-2801-869D-73E0-696E92230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9586" y="4116879"/>
            <a:ext cx="3309802" cy="2201018"/>
          </a:xfrm>
          <a:prstGeom prst="rect">
            <a:avLst/>
          </a:prstGeom>
        </p:spPr>
      </p:pic>
      <p:pic>
        <p:nvPicPr>
          <p:cNvPr id="6" name="Picture 5" descr="A picture containing text, sign, queen, sauce&#10;&#10;Description automatically generated">
            <a:extLst>
              <a:ext uri="{FF2B5EF4-FFF2-40B4-BE49-F238E27FC236}">
                <a16:creationId xmlns:a16="http://schemas.microsoft.com/office/drawing/2014/main" id="{F3C31072-8B95-1385-E650-043F9DFC0E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58" y="319582"/>
            <a:ext cx="1157551" cy="1157551"/>
          </a:xfrm>
          <a:prstGeom prst="rect">
            <a:avLst/>
          </a:prstGeom>
        </p:spPr>
      </p:pic>
    </p:spTree>
    <p:extLst>
      <p:ext uri="{BB962C8B-B14F-4D97-AF65-F5344CB8AC3E}">
        <p14:creationId xmlns:p14="http://schemas.microsoft.com/office/powerpoint/2010/main" val="3902669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15</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10">
            <a:extLst>
              <a:ext uri="{FF2B5EF4-FFF2-40B4-BE49-F238E27FC236}">
                <a16:creationId xmlns:a16="http://schemas.microsoft.com/office/drawing/2014/main" id="{3497A86C-1ECF-6088-338A-0EA4A7CF3987}"/>
              </a:ext>
            </a:extLst>
          </p:cNvPr>
          <p:cNvSpPr txBox="1"/>
          <p:nvPr/>
        </p:nvSpPr>
        <p:spPr>
          <a:xfrm>
            <a:off x="6580107" y="5290769"/>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sp>
        <p:nvSpPr>
          <p:cNvPr id="6" name="TextBox 10">
            <a:extLst>
              <a:ext uri="{FF2B5EF4-FFF2-40B4-BE49-F238E27FC236}">
                <a16:creationId xmlns:a16="http://schemas.microsoft.com/office/drawing/2014/main" id="{3497A86C-1ECF-6088-338A-0EA4A7CF3987}"/>
              </a:ext>
            </a:extLst>
          </p:cNvPr>
          <p:cNvSpPr txBox="1"/>
          <p:nvPr/>
        </p:nvSpPr>
        <p:spPr>
          <a:xfrm>
            <a:off x="6580107" y="5481669"/>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pic>
        <p:nvPicPr>
          <p:cNvPr id="10" name="Picture 9" descr="A picture containing text, sign, queen, sauce&#10;&#10;Description automatically generated">
            <a:extLst>
              <a:ext uri="{FF2B5EF4-FFF2-40B4-BE49-F238E27FC236}">
                <a16:creationId xmlns:a16="http://schemas.microsoft.com/office/drawing/2014/main" id="{B4F6B81B-CF69-1309-79C3-39998F218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67" y="269480"/>
            <a:ext cx="1157551" cy="1157551"/>
          </a:xfrm>
          <a:prstGeom prst="rect">
            <a:avLst/>
          </a:prstGeom>
        </p:spPr>
      </p:pic>
      <p:sp>
        <p:nvSpPr>
          <p:cNvPr id="4" name="TextBox 3">
            <a:extLst>
              <a:ext uri="{FF2B5EF4-FFF2-40B4-BE49-F238E27FC236}">
                <a16:creationId xmlns:a16="http://schemas.microsoft.com/office/drawing/2014/main" id="{4DFE8A97-CBAD-87F9-5D26-3406ED008274}"/>
              </a:ext>
            </a:extLst>
          </p:cNvPr>
          <p:cNvSpPr txBox="1"/>
          <p:nvPr/>
        </p:nvSpPr>
        <p:spPr>
          <a:xfrm>
            <a:off x="2111715" y="1645328"/>
            <a:ext cx="7968570" cy="3970318"/>
          </a:xfrm>
          <a:prstGeom prst="rect">
            <a:avLst/>
          </a:prstGeom>
          <a:noFill/>
        </p:spPr>
        <p:txBody>
          <a:bodyPr wrap="square" rtlCol="0">
            <a:spAutoFit/>
          </a:bodyPr>
          <a:lstStyle/>
          <a:p>
            <a:pPr algn="ctr"/>
            <a:r>
              <a:rPr lang="en-CA" sz="3600">
                <a:latin typeface="Tw Cen MT" panose="020B0602020104020603" pitchFamily="34" charset="0"/>
              </a:rPr>
              <a:t>The members </a:t>
            </a:r>
            <a:r>
              <a:rPr lang="en-CA" sz="3600" dirty="0">
                <a:latin typeface="Tw Cen MT" panose="020B0602020104020603" pitchFamily="34" charset="0"/>
              </a:rPr>
              <a:t>of </a:t>
            </a:r>
          </a:p>
          <a:p>
            <a:pPr algn="ctr"/>
            <a:r>
              <a:rPr lang="en-CA" sz="3600" dirty="0">
                <a:latin typeface="Tw Cen MT" panose="020B0602020104020603" pitchFamily="34" charset="0"/>
              </a:rPr>
              <a:t>Centre Wellington Fire Rescue </a:t>
            </a:r>
          </a:p>
          <a:p>
            <a:pPr algn="ctr"/>
            <a:r>
              <a:rPr lang="en-CA" sz="3600" dirty="0">
                <a:latin typeface="Tw Cen MT" panose="020B0602020104020603" pitchFamily="34" charset="0"/>
              </a:rPr>
              <a:t>wish you the very best during your term on Council.</a:t>
            </a:r>
          </a:p>
          <a:p>
            <a:pPr algn="ctr"/>
            <a:r>
              <a:rPr lang="en-CA" sz="3600" dirty="0">
                <a:latin typeface="Tw Cen MT" panose="020B0602020104020603" pitchFamily="34" charset="0"/>
              </a:rPr>
              <a:t>We are here to answer any questions you may have.</a:t>
            </a:r>
          </a:p>
          <a:p>
            <a:pPr algn="ctr"/>
            <a:r>
              <a:rPr lang="en-CA" sz="3600" dirty="0">
                <a:latin typeface="Tw Cen MT" panose="020B0602020104020603" pitchFamily="34" charset="0"/>
              </a:rPr>
              <a:t>Enjoy your day.</a:t>
            </a:r>
          </a:p>
        </p:txBody>
      </p:sp>
      <p:sp>
        <p:nvSpPr>
          <p:cNvPr id="12" name="TextBox 11">
            <a:extLst>
              <a:ext uri="{FF2B5EF4-FFF2-40B4-BE49-F238E27FC236}">
                <a16:creationId xmlns:a16="http://schemas.microsoft.com/office/drawing/2014/main" id="{CCAB91EE-13D4-372B-FD1E-CC5D54B2587F}"/>
              </a:ext>
            </a:extLst>
          </p:cNvPr>
          <p:cNvSpPr txBox="1"/>
          <p:nvPr/>
        </p:nvSpPr>
        <p:spPr>
          <a:xfrm>
            <a:off x="2829827" y="567891"/>
            <a:ext cx="1809550" cy="461665"/>
          </a:xfrm>
          <a:prstGeom prst="rect">
            <a:avLst/>
          </a:prstGeom>
          <a:noFill/>
        </p:spPr>
        <p:txBody>
          <a:bodyPr wrap="square" rtlCol="0">
            <a:spAutoFit/>
          </a:bodyPr>
          <a:lstStyle/>
          <a:p>
            <a:r>
              <a:rPr lang="en-CA" sz="2400" dirty="0">
                <a:solidFill>
                  <a:schemeClr val="accent5">
                    <a:lumMod val="75000"/>
                  </a:schemeClr>
                </a:solidFill>
              </a:rPr>
              <a:t>Thank you</a:t>
            </a:r>
          </a:p>
        </p:txBody>
      </p:sp>
    </p:spTree>
    <p:extLst>
      <p:ext uri="{BB962C8B-B14F-4D97-AF65-F5344CB8AC3E}">
        <p14:creationId xmlns:p14="http://schemas.microsoft.com/office/powerpoint/2010/main" val="209728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2</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Personnel</a:t>
            </a:r>
            <a:endParaRPr lang="en-CA" sz="2000" b="1" dirty="0">
              <a:solidFill>
                <a:srgbClr val="0078AE"/>
              </a:solidFill>
            </a:endParaRPr>
          </a:p>
        </p:txBody>
      </p:sp>
      <p:sp>
        <p:nvSpPr>
          <p:cNvPr id="6" name="TextBox 5">
            <a:extLst>
              <a:ext uri="{FF2B5EF4-FFF2-40B4-BE49-F238E27FC236}">
                <a16:creationId xmlns:a16="http://schemas.microsoft.com/office/drawing/2014/main" id="{25D6127C-F257-7093-B1B4-2E17E544FAE2}"/>
              </a:ext>
            </a:extLst>
          </p:cNvPr>
          <p:cNvSpPr txBox="1"/>
          <p:nvPr/>
        </p:nvSpPr>
        <p:spPr>
          <a:xfrm>
            <a:off x="1430941" y="1427031"/>
            <a:ext cx="3807446" cy="400110"/>
          </a:xfrm>
          <a:prstGeom prst="rect">
            <a:avLst/>
          </a:prstGeom>
          <a:noFill/>
        </p:spPr>
        <p:txBody>
          <a:bodyPr wrap="square">
            <a:spAutoFit/>
          </a:bodyPr>
          <a:lstStyle/>
          <a:p>
            <a:pPr marL="285750" indent="-285750">
              <a:buFont typeface="Arial" panose="020B0604020202020204" pitchFamily="34" charset="0"/>
              <a:buChar char="•"/>
            </a:pPr>
            <a:r>
              <a:rPr lang="en-CA" sz="2000" dirty="0"/>
              <a:t>There are 6 Full time CWFR staff</a:t>
            </a:r>
          </a:p>
        </p:txBody>
      </p:sp>
      <p:pic>
        <p:nvPicPr>
          <p:cNvPr id="3" name="Picture 2" descr="A picture containing text, sign, queen, sauce&#10;&#10;Description automatically generated">
            <a:extLst>
              <a:ext uri="{FF2B5EF4-FFF2-40B4-BE49-F238E27FC236}">
                <a16:creationId xmlns:a16="http://schemas.microsoft.com/office/drawing/2014/main" id="{1DD73C40-47B3-0ADC-DB71-B408AB04C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96" y="269480"/>
            <a:ext cx="1157551" cy="1157551"/>
          </a:xfrm>
          <a:prstGeom prst="rect">
            <a:avLst/>
          </a:prstGeom>
        </p:spPr>
      </p:pic>
      <p:pic>
        <p:nvPicPr>
          <p:cNvPr id="7" name="Picture 6" descr="A person in a uniform&#10;&#10;Description automatically generated with medium confidence">
            <a:extLst>
              <a:ext uri="{FF2B5EF4-FFF2-40B4-BE49-F238E27FC236}">
                <a16:creationId xmlns:a16="http://schemas.microsoft.com/office/drawing/2014/main" id="{0AC2DA06-35B8-45B6-40FB-3501AC522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369" y="2387065"/>
            <a:ext cx="1429889" cy="1602508"/>
          </a:xfrm>
          <a:prstGeom prst="rect">
            <a:avLst/>
          </a:prstGeom>
        </p:spPr>
      </p:pic>
      <p:pic>
        <p:nvPicPr>
          <p:cNvPr id="11" name="Picture 10" descr="A picture containing wall&#10;&#10;Description automatically generated">
            <a:extLst>
              <a:ext uri="{FF2B5EF4-FFF2-40B4-BE49-F238E27FC236}">
                <a16:creationId xmlns:a16="http://schemas.microsoft.com/office/drawing/2014/main" id="{C04FEDAF-B5DC-9623-9FDD-7973F56AD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51234" y="3575294"/>
            <a:ext cx="1697826" cy="1405238"/>
          </a:xfrm>
          <a:prstGeom prst="rect">
            <a:avLst/>
          </a:prstGeom>
        </p:spPr>
      </p:pic>
      <p:pic>
        <p:nvPicPr>
          <p:cNvPr id="13" name="Picture 12" descr="A person wearing a uniform&#10;&#10;Description automatically generated with low confidence">
            <a:extLst>
              <a:ext uri="{FF2B5EF4-FFF2-40B4-BE49-F238E27FC236}">
                <a16:creationId xmlns:a16="http://schemas.microsoft.com/office/drawing/2014/main" id="{E7DDB7C0-81CB-96A4-1FAB-F219FC8BE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605726" y="4563055"/>
            <a:ext cx="1697827" cy="1405236"/>
          </a:xfrm>
          <a:prstGeom prst="rect">
            <a:avLst/>
          </a:prstGeom>
        </p:spPr>
      </p:pic>
      <p:sp>
        <p:nvSpPr>
          <p:cNvPr id="14" name="TextBox 13">
            <a:extLst>
              <a:ext uri="{FF2B5EF4-FFF2-40B4-BE49-F238E27FC236}">
                <a16:creationId xmlns:a16="http://schemas.microsoft.com/office/drawing/2014/main" id="{F08BA1B5-0A99-8D64-BB58-8EBC56BB7D9B}"/>
              </a:ext>
            </a:extLst>
          </p:cNvPr>
          <p:cNvSpPr txBox="1"/>
          <p:nvPr/>
        </p:nvSpPr>
        <p:spPr>
          <a:xfrm>
            <a:off x="10241280" y="2667474"/>
            <a:ext cx="1588324" cy="769441"/>
          </a:xfrm>
          <a:prstGeom prst="rect">
            <a:avLst/>
          </a:prstGeom>
          <a:noFill/>
        </p:spPr>
        <p:txBody>
          <a:bodyPr wrap="square" rtlCol="0">
            <a:spAutoFit/>
          </a:bodyPr>
          <a:lstStyle/>
          <a:p>
            <a:pPr algn="ctr"/>
            <a:r>
              <a:rPr lang="en-CA" sz="1100" b="1" dirty="0"/>
              <a:t>Jason Benn </a:t>
            </a:r>
            <a:r>
              <a:rPr lang="en-CA" sz="1100" dirty="0"/>
              <a:t>Deputy Fire Chief – Fire Prevention, Public Education and Investigations</a:t>
            </a:r>
          </a:p>
        </p:txBody>
      </p:sp>
      <p:sp>
        <p:nvSpPr>
          <p:cNvPr id="15" name="TextBox 14">
            <a:extLst>
              <a:ext uri="{FF2B5EF4-FFF2-40B4-BE49-F238E27FC236}">
                <a16:creationId xmlns:a16="http://schemas.microsoft.com/office/drawing/2014/main" id="{06546453-831B-472E-217F-C54C19B6CA4C}"/>
              </a:ext>
            </a:extLst>
          </p:cNvPr>
          <p:cNvSpPr txBox="1"/>
          <p:nvPr/>
        </p:nvSpPr>
        <p:spPr>
          <a:xfrm>
            <a:off x="10241280" y="4803660"/>
            <a:ext cx="1694046" cy="646331"/>
          </a:xfrm>
          <a:prstGeom prst="rect">
            <a:avLst/>
          </a:prstGeom>
          <a:noFill/>
        </p:spPr>
        <p:txBody>
          <a:bodyPr wrap="square" rtlCol="0">
            <a:spAutoFit/>
          </a:bodyPr>
          <a:lstStyle/>
          <a:p>
            <a:pPr algn="ctr"/>
            <a:r>
              <a:rPr lang="en-CA" sz="1100" b="1" dirty="0"/>
              <a:t>Christopher Paluch </a:t>
            </a:r>
            <a:r>
              <a:rPr lang="en-CA" sz="1200" dirty="0"/>
              <a:t>– Fire Prevention/Public Education Officer</a:t>
            </a:r>
          </a:p>
        </p:txBody>
      </p:sp>
      <p:sp>
        <p:nvSpPr>
          <p:cNvPr id="16" name="TextBox 15">
            <a:extLst>
              <a:ext uri="{FF2B5EF4-FFF2-40B4-BE49-F238E27FC236}">
                <a16:creationId xmlns:a16="http://schemas.microsoft.com/office/drawing/2014/main" id="{184EEF86-5BB3-6CA7-EEA7-640D560C2626}"/>
              </a:ext>
            </a:extLst>
          </p:cNvPr>
          <p:cNvSpPr txBox="1"/>
          <p:nvPr/>
        </p:nvSpPr>
        <p:spPr>
          <a:xfrm>
            <a:off x="6758339" y="5265672"/>
            <a:ext cx="1405238" cy="646331"/>
          </a:xfrm>
          <a:prstGeom prst="rect">
            <a:avLst/>
          </a:prstGeom>
          <a:noFill/>
        </p:spPr>
        <p:txBody>
          <a:bodyPr wrap="square" rtlCol="0">
            <a:spAutoFit/>
          </a:bodyPr>
          <a:lstStyle/>
          <a:p>
            <a:pPr algn="ctr"/>
            <a:r>
              <a:rPr lang="en-CA" sz="1200" b="1" dirty="0"/>
              <a:t>Karen Lindsay </a:t>
            </a:r>
            <a:r>
              <a:rPr lang="en-CA" sz="1200" dirty="0"/>
              <a:t>– Administrative Assistant</a:t>
            </a:r>
          </a:p>
        </p:txBody>
      </p:sp>
      <p:cxnSp>
        <p:nvCxnSpPr>
          <p:cNvPr id="18" name="Straight Arrow Connector 17">
            <a:extLst>
              <a:ext uri="{FF2B5EF4-FFF2-40B4-BE49-F238E27FC236}">
                <a16:creationId xmlns:a16="http://schemas.microsoft.com/office/drawing/2014/main" id="{82E58FE8-3B91-35E8-413A-82A553093300}"/>
              </a:ext>
            </a:extLst>
          </p:cNvPr>
          <p:cNvCxnSpPr>
            <a:cxnSpLocks/>
            <a:stCxn id="7" idx="2"/>
            <a:endCxn id="13" idx="1"/>
          </p:cNvCxnSpPr>
          <p:nvPr/>
        </p:nvCxnSpPr>
        <p:spPr>
          <a:xfrm>
            <a:off x="9442314" y="3989573"/>
            <a:ext cx="12326" cy="427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4EA8D7-6B3D-837F-9178-69EDC314E8BA}"/>
              </a:ext>
            </a:extLst>
          </p:cNvPr>
          <p:cNvCxnSpPr/>
          <p:nvPr/>
        </p:nvCxnSpPr>
        <p:spPr>
          <a:xfrm flipH="1">
            <a:off x="8163577" y="3628724"/>
            <a:ext cx="5884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C295158-E1F4-6A09-7A6C-4DE725F02C15}"/>
              </a:ext>
            </a:extLst>
          </p:cNvPr>
          <p:cNvCxnSpPr>
            <a:cxnSpLocks/>
          </p:cNvCxnSpPr>
          <p:nvPr/>
        </p:nvCxnSpPr>
        <p:spPr>
          <a:xfrm>
            <a:off x="8183172" y="4882888"/>
            <a:ext cx="588443" cy="163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DCB9586-B92A-B618-64CE-83223B22D3D6}"/>
              </a:ext>
            </a:extLst>
          </p:cNvPr>
          <p:cNvCxnSpPr>
            <a:endCxn id="11" idx="1"/>
          </p:cNvCxnSpPr>
          <p:nvPr/>
        </p:nvCxnSpPr>
        <p:spPr>
          <a:xfrm>
            <a:off x="7500147" y="2111748"/>
            <a:ext cx="0" cy="131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C3326B-9001-C1DD-F6E9-A8C6E83F2C7E}"/>
              </a:ext>
            </a:extLst>
          </p:cNvPr>
          <p:cNvCxnSpPr/>
          <p:nvPr/>
        </p:nvCxnSpPr>
        <p:spPr>
          <a:xfrm>
            <a:off x="7500147" y="2111748"/>
            <a:ext cx="1251873" cy="555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68DE19-F9D1-21F4-D1E6-D7898F45F914}"/>
              </a:ext>
            </a:extLst>
          </p:cNvPr>
          <p:cNvCxnSpPr>
            <a:cxnSpLocks/>
          </p:cNvCxnSpPr>
          <p:nvPr/>
        </p:nvCxnSpPr>
        <p:spPr>
          <a:xfrm flipH="1">
            <a:off x="6217920" y="2111748"/>
            <a:ext cx="1324238" cy="55572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person in a white lab coat&#10;&#10;Description automatically generated with low confidence">
            <a:extLst>
              <a:ext uri="{FF2B5EF4-FFF2-40B4-BE49-F238E27FC236}">
                <a16:creationId xmlns:a16="http://schemas.microsoft.com/office/drawing/2014/main" id="{F98ABD8C-2312-E613-BA95-E4856D58B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660320" y="600213"/>
            <a:ext cx="1697827" cy="1405236"/>
          </a:xfrm>
          <a:prstGeom prst="rect">
            <a:avLst/>
          </a:prstGeom>
        </p:spPr>
      </p:pic>
      <p:sp>
        <p:nvSpPr>
          <p:cNvPr id="4" name="TextBox 3">
            <a:extLst>
              <a:ext uri="{FF2B5EF4-FFF2-40B4-BE49-F238E27FC236}">
                <a16:creationId xmlns:a16="http://schemas.microsoft.com/office/drawing/2014/main" id="{4C21F04D-6A18-572A-4066-585F98F65429}"/>
              </a:ext>
            </a:extLst>
          </p:cNvPr>
          <p:cNvSpPr txBox="1"/>
          <p:nvPr/>
        </p:nvSpPr>
        <p:spPr>
          <a:xfrm>
            <a:off x="3384666" y="2667474"/>
            <a:ext cx="1588324" cy="600164"/>
          </a:xfrm>
          <a:prstGeom prst="rect">
            <a:avLst/>
          </a:prstGeom>
          <a:noFill/>
        </p:spPr>
        <p:txBody>
          <a:bodyPr wrap="square" rtlCol="0">
            <a:spAutoFit/>
          </a:bodyPr>
          <a:lstStyle/>
          <a:p>
            <a:pPr algn="ctr"/>
            <a:r>
              <a:rPr lang="en-CA" sz="1100" b="1" dirty="0"/>
              <a:t>Jonathan Karn –</a:t>
            </a:r>
          </a:p>
          <a:p>
            <a:pPr algn="ctr"/>
            <a:r>
              <a:rPr lang="en-CA" sz="1100" dirty="0"/>
              <a:t>Deputy Fire Chief – </a:t>
            </a:r>
          </a:p>
          <a:p>
            <a:pPr algn="ctr"/>
            <a:r>
              <a:rPr lang="en-CA" sz="1100" dirty="0"/>
              <a:t>Training &amp; Suppression</a:t>
            </a:r>
          </a:p>
        </p:txBody>
      </p:sp>
      <p:sp>
        <p:nvSpPr>
          <p:cNvPr id="12" name="TextBox 11">
            <a:extLst>
              <a:ext uri="{FF2B5EF4-FFF2-40B4-BE49-F238E27FC236}">
                <a16:creationId xmlns:a16="http://schemas.microsoft.com/office/drawing/2014/main" id="{2E798812-A015-4661-C0D6-1C5D21B0A5BC}"/>
              </a:ext>
            </a:extLst>
          </p:cNvPr>
          <p:cNvSpPr txBox="1"/>
          <p:nvPr/>
        </p:nvSpPr>
        <p:spPr>
          <a:xfrm>
            <a:off x="3381494" y="4895189"/>
            <a:ext cx="1588324" cy="600164"/>
          </a:xfrm>
          <a:prstGeom prst="rect">
            <a:avLst/>
          </a:prstGeom>
          <a:noFill/>
        </p:spPr>
        <p:txBody>
          <a:bodyPr wrap="square" rtlCol="0">
            <a:spAutoFit/>
          </a:bodyPr>
          <a:lstStyle/>
          <a:p>
            <a:pPr algn="ctr"/>
            <a:r>
              <a:rPr lang="en-CA" sz="1100" b="1" dirty="0"/>
              <a:t>Charles Hamilton</a:t>
            </a:r>
            <a:r>
              <a:rPr lang="en-CA" sz="1100" dirty="0"/>
              <a:t>-Wellington County Training Officer</a:t>
            </a:r>
          </a:p>
        </p:txBody>
      </p:sp>
      <p:sp>
        <p:nvSpPr>
          <p:cNvPr id="19" name="TextBox 18">
            <a:extLst>
              <a:ext uri="{FF2B5EF4-FFF2-40B4-BE49-F238E27FC236}">
                <a16:creationId xmlns:a16="http://schemas.microsoft.com/office/drawing/2014/main" id="{8590CF7D-5B35-477F-21FF-A65535C7D875}"/>
              </a:ext>
            </a:extLst>
          </p:cNvPr>
          <p:cNvSpPr txBox="1"/>
          <p:nvPr/>
        </p:nvSpPr>
        <p:spPr>
          <a:xfrm>
            <a:off x="8211852" y="919335"/>
            <a:ext cx="1588324" cy="430887"/>
          </a:xfrm>
          <a:prstGeom prst="rect">
            <a:avLst/>
          </a:prstGeom>
          <a:noFill/>
        </p:spPr>
        <p:txBody>
          <a:bodyPr wrap="square" rtlCol="0">
            <a:spAutoFit/>
          </a:bodyPr>
          <a:lstStyle/>
          <a:p>
            <a:pPr algn="ctr"/>
            <a:r>
              <a:rPr lang="en-CA" sz="1100" b="1" dirty="0"/>
              <a:t>Thomas Mulvey</a:t>
            </a:r>
          </a:p>
          <a:p>
            <a:pPr algn="ctr"/>
            <a:r>
              <a:rPr lang="en-CA" sz="1100" dirty="0"/>
              <a:t>Fire Chief</a:t>
            </a:r>
          </a:p>
        </p:txBody>
      </p:sp>
      <p:pic>
        <p:nvPicPr>
          <p:cNvPr id="23" name="Picture 22" descr="A picture containing toy&#10;&#10;Description automatically generated">
            <a:extLst>
              <a:ext uri="{FF2B5EF4-FFF2-40B4-BE49-F238E27FC236}">
                <a16:creationId xmlns:a16="http://schemas.microsoft.com/office/drawing/2014/main" id="{BB078B0D-56D6-37AD-DB0D-2CBA0F08A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272" y="2961504"/>
            <a:ext cx="2266749" cy="2266749"/>
          </a:xfrm>
          <a:prstGeom prst="rect">
            <a:avLst/>
          </a:prstGeom>
        </p:spPr>
      </p:pic>
      <p:pic>
        <p:nvPicPr>
          <p:cNvPr id="21" name="Picture 20" descr="A person wearing a uniform&#10;&#10;Description automatically generated with medium confidence">
            <a:extLst>
              <a:ext uri="{FF2B5EF4-FFF2-40B4-BE49-F238E27FC236}">
                <a16:creationId xmlns:a16="http://schemas.microsoft.com/office/drawing/2014/main" id="{2F16501C-4312-A236-83A5-B00569200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770996" y="2527474"/>
            <a:ext cx="1599963" cy="1324238"/>
          </a:xfrm>
          <a:prstGeom prst="rect">
            <a:avLst/>
          </a:prstGeom>
        </p:spPr>
      </p:pic>
      <p:cxnSp>
        <p:nvCxnSpPr>
          <p:cNvPr id="32" name="Straight Arrow Connector 31">
            <a:extLst>
              <a:ext uri="{FF2B5EF4-FFF2-40B4-BE49-F238E27FC236}">
                <a16:creationId xmlns:a16="http://schemas.microsoft.com/office/drawing/2014/main" id="{CE82AED3-BC48-0C51-D54B-7BA1BA7D238B}"/>
              </a:ext>
            </a:extLst>
          </p:cNvPr>
          <p:cNvCxnSpPr>
            <a:cxnSpLocks/>
          </p:cNvCxnSpPr>
          <p:nvPr/>
        </p:nvCxnSpPr>
        <p:spPr>
          <a:xfrm>
            <a:off x="5570977" y="3989573"/>
            <a:ext cx="1" cy="427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FE8C044-13C1-96F6-7F14-FC2549C4B88D}"/>
              </a:ext>
            </a:extLst>
          </p:cNvPr>
          <p:cNvCxnSpPr>
            <a:cxnSpLocks/>
          </p:cNvCxnSpPr>
          <p:nvPr/>
        </p:nvCxnSpPr>
        <p:spPr>
          <a:xfrm>
            <a:off x="6233097" y="3646369"/>
            <a:ext cx="5644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A person in a uniform&#10;&#10;Description automatically generated with low confidence">
            <a:extLst>
              <a:ext uri="{FF2B5EF4-FFF2-40B4-BE49-F238E27FC236}">
                <a16:creationId xmlns:a16="http://schemas.microsoft.com/office/drawing/2014/main" id="{F9ABE732-D750-B807-A5C2-D3F0F7C9B3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218" y="4416757"/>
            <a:ext cx="1242511" cy="1599964"/>
          </a:xfrm>
          <a:prstGeom prst="rect">
            <a:avLst/>
          </a:prstGeom>
        </p:spPr>
      </p:pic>
      <p:cxnSp>
        <p:nvCxnSpPr>
          <p:cNvPr id="36" name="Straight Arrow Connector 35">
            <a:extLst>
              <a:ext uri="{FF2B5EF4-FFF2-40B4-BE49-F238E27FC236}">
                <a16:creationId xmlns:a16="http://schemas.microsoft.com/office/drawing/2014/main" id="{D6E31BCC-544C-8EF6-4D84-38B96CD3B7E4}"/>
              </a:ext>
            </a:extLst>
          </p:cNvPr>
          <p:cNvCxnSpPr>
            <a:cxnSpLocks/>
          </p:cNvCxnSpPr>
          <p:nvPr/>
        </p:nvCxnSpPr>
        <p:spPr>
          <a:xfrm flipH="1">
            <a:off x="6213144" y="4895189"/>
            <a:ext cx="580324" cy="238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257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C3E220-D394-47A9-B95D-5E5BAC0FD17A}"/>
              </a:ext>
            </a:extLst>
          </p:cNvPr>
          <p:cNvSpPr/>
          <p:nvPr/>
        </p:nvSpPr>
        <p:spPr>
          <a:xfrm rot="16200000">
            <a:off x="4054945" y="2914160"/>
            <a:ext cx="6873243"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94825969-E9C1-1D62-73EA-076A3A3C517F}"/>
              </a:ext>
            </a:extLst>
          </p:cNvPr>
          <p:cNvSpPr txBox="1"/>
          <p:nvPr/>
        </p:nvSpPr>
        <p:spPr>
          <a:xfrm>
            <a:off x="1839156" y="475121"/>
            <a:ext cx="4036207" cy="461665"/>
          </a:xfrm>
          <a:prstGeom prst="rect">
            <a:avLst/>
          </a:prstGeom>
          <a:noFill/>
        </p:spPr>
        <p:txBody>
          <a:bodyPr wrap="square" rtlCol="0">
            <a:spAutoFit/>
          </a:bodyPr>
          <a:lstStyle/>
          <a:p>
            <a:r>
              <a:rPr lang="en-US" sz="2400" dirty="0">
                <a:solidFill>
                  <a:schemeClr val="accent5">
                    <a:lumMod val="75000"/>
                  </a:schemeClr>
                </a:solidFill>
              </a:rPr>
              <a:t>Agenda</a:t>
            </a:r>
            <a:endParaRPr lang="en-CA" sz="2400" dirty="0">
              <a:solidFill>
                <a:schemeClr val="accent5">
                  <a:lumMod val="75000"/>
                </a:schemeClr>
              </a:solidFill>
            </a:endParaRPr>
          </a:p>
        </p:txBody>
      </p:sp>
      <p:sp>
        <p:nvSpPr>
          <p:cNvPr id="15" name="Rectangle 14">
            <a:extLst>
              <a:ext uri="{FF2B5EF4-FFF2-40B4-BE49-F238E27FC236}">
                <a16:creationId xmlns:a16="http://schemas.microsoft.com/office/drawing/2014/main" id="{63C39FEE-C8C9-3C03-7C85-24D229E05819}"/>
              </a:ext>
            </a:extLst>
          </p:cNvPr>
          <p:cNvSpPr/>
          <p:nvPr/>
        </p:nvSpPr>
        <p:spPr>
          <a:xfrm>
            <a:off x="631800" y="1730520"/>
            <a:ext cx="5056731" cy="2154284"/>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78A201B0-2212-B634-A7A2-1EE4064E92BA}"/>
              </a:ext>
            </a:extLst>
          </p:cNvPr>
          <p:cNvSpPr txBox="1"/>
          <p:nvPr/>
        </p:nvSpPr>
        <p:spPr>
          <a:xfrm>
            <a:off x="922362" y="1912583"/>
            <a:ext cx="4524375"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a:t>Brief synopsis of CW Fire Rescue </a:t>
            </a:r>
          </a:p>
          <a:p>
            <a:pPr marL="285750" indent="-285750">
              <a:buFont typeface="Wingdings" panose="05000000000000000000" pitchFamily="2" charset="2"/>
              <a:buChar char="ü"/>
            </a:pPr>
            <a:r>
              <a:rPr lang="en-US" dirty="0"/>
              <a:t>Buildings, Personnel, Apparatus</a:t>
            </a:r>
          </a:p>
          <a:p>
            <a:pPr marL="285750" indent="-285750">
              <a:buFont typeface="Wingdings" panose="05000000000000000000" pitchFamily="2" charset="2"/>
              <a:buChar char="ü"/>
            </a:pPr>
            <a:r>
              <a:rPr lang="en-US" dirty="0"/>
              <a:t>General Information</a:t>
            </a:r>
          </a:p>
          <a:p>
            <a:pPr marL="285750" indent="-285750">
              <a:buFont typeface="Wingdings" panose="05000000000000000000" pitchFamily="2" charset="2"/>
              <a:buChar char="ü"/>
            </a:pPr>
            <a:r>
              <a:rPr lang="en-US" dirty="0"/>
              <a:t>Training </a:t>
            </a:r>
          </a:p>
          <a:p>
            <a:pPr marL="285750" indent="-285750">
              <a:buFont typeface="Wingdings" panose="05000000000000000000" pitchFamily="2" charset="2"/>
              <a:buChar char="ü"/>
            </a:pPr>
            <a:r>
              <a:rPr lang="en-US" dirty="0"/>
              <a:t>Fire Prevention, Public Education &amp; Investigations</a:t>
            </a:r>
          </a:p>
        </p:txBody>
      </p:sp>
      <p:pic>
        <p:nvPicPr>
          <p:cNvPr id="3" name="Picture 2" descr="A picture containing text, queen, sauce&#10;&#10;Description automatically generated">
            <a:extLst>
              <a:ext uri="{FF2B5EF4-FFF2-40B4-BE49-F238E27FC236}">
                <a16:creationId xmlns:a16="http://schemas.microsoft.com/office/drawing/2014/main" id="{3654B2A3-F1C8-F1BC-DB7D-24FE84482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169" y="299078"/>
            <a:ext cx="2878031" cy="2862883"/>
          </a:xfrm>
          <a:prstGeom prst="rect">
            <a:avLst/>
          </a:prstGeom>
          <a:scene3d>
            <a:camera prst="orthographicFront"/>
            <a:lightRig rig="threePt" dir="t"/>
          </a:scene3d>
          <a:sp3d/>
        </p:spPr>
      </p:pic>
      <p:sp>
        <p:nvSpPr>
          <p:cNvPr id="13" name="TextBox 12">
            <a:extLst>
              <a:ext uri="{FF2B5EF4-FFF2-40B4-BE49-F238E27FC236}">
                <a16:creationId xmlns:a16="http://schemas.microsoft.com/office/drawing/2014/main" id="{DCF2E568-6E96-67AA-B2EF-19A043F40486}"/>
              </a:ext>
            </a:extLst>
          </p:cNvPr>
          <p:cNvSpPr txBox="1"/>
          <p:nvPr/>
        </p:nvSpPr>
        <p:spPr>
          <a:xfrm>
            <a:off x="170473" y="6491817"/>
            <a:ext cx="6094268" cy="276999"/>
          </a:xfrm>
          <a:prstGeom prst="rect">
            <a:avLst/>
          </a:prstGeom>
          <a:noFill/>
        </p:spPr>
        <p:txBody>
          <a:bodyPr wrap="square">
            <a:spAutoFit/>
          </a:bodyPr>
          <a:lstStyle/>
          <a:p>
            <a:pPr algn="l"/>
            <a:fld id="{16284F59-2E8F-4658-90FC-53479895C07E}" type="slidenum">
              <a:rPr lang="en-CA" sz="1200" smtClean="0"/>
              <a:pPr algn="l"/>
              <a:t>3</a:t>
            </a:fld>
            <a:r>
              <a:rPr lang="en-CA" sz="1200" dirty="0"/>
              <a:t> | CWFR</a:t>
            </a:r>
          </a:p>
        </p:txBody>
      </p:sp>
      <p:pic>
        <p:nvPicPr>
          <p:cNvPr id="17" name="Picture 16" descr="A picture containing person, tree, outdoor&#10;&#10;Description automatically generated">
            <a:extLst>
              <a:ext uri="{FF2B5EF4-FFF2-40B4-BE49-F238E27FC236}">
                <a16:creationId xmlns:a16="http://schemas.microsoft.com/office/drawing/2014/main" id="{E877CC2D-74E9-C94F-D9C9-29C8C0535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50" y="3771899"/>
            <a:ext cx="5010150" cy="2379821"/>
          </a:xfrm>
          <a:prstGeom prst="rect">
            <a:avLst/>
          </a:prstGeom>
        </p:spPr>
      </p:pic>
      <p:pic>
        <p:nvPicPr>
          <p:cNvPr id="4" name="Picture 3" descr="A picture containing text, sign, queen, sauce&#10;&#10;Description automatically generated">
            <a:extLst>
              <a:ext uri="{FF2B5EF4-FFF2-40B4-BE49-F238E27FC236}">
                <a16:creationId xmlns:a16="http://schemas.microsoft.com/office/drawing/2014/main" id="{66F08281-0D27-E904-A3F1-E7968782F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586" y="188732"/>
            <a:ext cx="1157551" cy="1157551"/>
          </a:xfrm>
          <a:prstGeom prst="rect">
            <a:avLst/>
          </a:prstGeom>
        </p:spPr>
      </p:pic>
      <p:pic>
        <p:nvPicPr>
          <p:cNvPr id="9" name="Picture 8" descr="Logo&#10;&#10;Description automatically generated">
            <a:extLst>
              <a:ext uri="{FF2B5EF4-FFF2-40B4-BE49-F238E27FC236}">
                <a16:creationId xmlns:a16="http://schemas.microsoft.com/office/drawing/2014/main" id="{041B96E7-2146-B4F6-CFA6-B9A127663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7635" y="4280098"/>
            <a:ext cx="1441346" cy="1502680"/>
          </a:xfrm>
          <a:prstGeom prst="rect">
            <a:avLst/>
          </a:prstGeom>
        </p:spPr>
      </p:pic>
    </p:spTree>
    <p:extLst>
      <p:ext uri="{BB962C8B-B14F-4D97-AF65-F5344CB8AC3E}">
        <p14:creationId xmlns:p14="http://schemas.microsoft.com/office/powerpoint/2010/main" val="3009939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30000">
        <p15:prstTrans prst="curtains"/>
      </p:transition>
    </mc:Choice>
    <mc:Fallback xmlns="">
      <p:transition spd="slow" advClick="0" advTm="3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4</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Applicable Legislation’s and Standards</a:t>
            </a:r>
            <a:endParaRPr lang="en-CA" sz="2000" b="1" dirty="0">
              <a:solidFill>
                <a:srgbClr val="0078AE"/>
              </a:solidFill>
            </a:endParaRPr>
          </a:p>
        </p:txBody>
      </p:sp>
      <p:sp>
        <p:nvSpPr>
          <p:cNvPr id="6" name="TextBox 5">
            <a:extLst>
              <a:ext uri="{FF2B5EF4-FFF2-40B4-BE49-F238E27FC236}">
                <a16:creationId xmlns:a16="http://schemas.microsoft.com/office/drawing/2014/main" id="{25D6127C-F257-7093-B1B4-2E17E544FAE2}"/>
              </a:ext>
            </a:extLst>
          </p:cNvPr>
          <p:cNvSpPr txBox="1"/>
          <p:nvPr/>
        </p:nvSpPr>
        <p:spPr>
          <a:xfrm>
            <a:off x="612559" y="1296140"/>
            <a:ext cx="6319789" cy="4524315"/>
          </a:xfrm>
          <a:prstGeom prst="rect">
            <a:avLst/>
          </a:prstGeom>
          <a:noFill/>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Fire Protection &amp; Prevention Act 1997, S.O. 1997, c. 4 (FPPA)</a:t>
            </a:r>
          </a:p>
          <a:p>
            <a:pPr marL="285750" indent="-285750">
              <a:buFont typeface="Arial" panose="020B0604020202020204" pitchFamily="34" charset="0"/>
              <a:buChar char="•"/>
            </a:pPr>
            <a:r>
              <a:rPr lang="en-US" dirty="0"/>
              <a:t>Emergency Management &amp; Civil Prot. Act </a:t>
            </a:r>
          </a:p>
          <a:p>
            <a:pPr marL="285750" indent="-285750">
              <a:buFont typeface="Arial" panose="020B0604020202020204" pitchFamily="34" charset="0"/>
              <a:buChar char="•"/>
            </a:pPr>
            <a:r>
              <a:rPr lang="en-US" dirty="0"/>
              <a:t>CW E&amp;R By-Law 2006-083</a:t>
            </a:r>
          </a:p>
          <a:p>
            <a:pPr marL="285750" indent="-285750">
              <a:buFont typeface="Arial" panose="020B0604020202020204" pitchFamily="34" charset="0"/>
              <a:buChar char="•"/>
            </a:pPr>
            <a:r>
              <a:rPr lang="en-US" dirty="0"/>
              <a:t>CWFR Standard Operating Guidelines</a:t>
            </a:r>
          </a:p>
          <a:p>
            <a:pPr marL="285750" indent="-285750">
              <a:buFont typeface="Arial" panose="020B0604020202020204" pitchFamily="34" charset="0"/>
              <a:buChar char="•"/>
            </a:pPr>
            <a:r>
              <a:rPr lang="en-US" dirty="0"/>
              <a:t>Ontario Section 21 Guidance Notes</a:t>
            </a:r>
          </a:p>
          <a:p>
            <a:pPr marL="285750" indent="-285750">
              <a:buFont typeface="Arial" panose="020B0604020202020204" pitchFamily="34" charset="0"/>
              <a:buChar char="•"/>
            </a:pPr>
            <a:r>
              <a:rPr lang="en-US" dirty="0"/>
              <a:t>CWFR Fire Prevention, Public Education &amp; Investigation Policies </a:t>
            </a:r>
          </a:p>
          <a:p>
            <a:pPr marL="285750" indent="-285750">
              <a:buFont typeface="Arial" panose="020B0604020202020204" pitchFamily="34" charset="0"/>
              <a:buChar char="•"/>
            </a:pPr>
            <a:r>
              <a:rPr lang="en-US" dirty="0" err="1"/>
              <a:t>O.Reg</a:t>
            </a:r>
            <a:r>
              <a:rPr lang="en-US" dirty="0"/>
              <a:t> 213/07 – Ontario Fire Code</a:t>
            </a:r>
          </a:p>
          <a:p>
            <a:pPr marL="285750" indent="-285750">
              <a:buFont typeface="Arial" panose="020B0604020202020204" pitchFamily="34" charset="0"/>
              <a:buChar char="•"/>
            </a:pPr>
            <a:r>
              <a:rPr lang="en-US" dirty="0" err="1"/>
              <a:t>O.Reg</a:t>
            </a:r>
            <a:r>
              <a:rPr lang="en-US" dirty="0"/>
              <a:t> 332/12: Building Code</a:t>
            </a:r>
          </a:p>
          <a:p>
            <a:pPr marL="285750" indent="-285750">
              <a:buFont typeface="Arial" panose="020B0604020202020204" pitchFamily="34" charset="0"/>
              <a:buChar char="•"/>
            </a:pPr>
            <a:r>
              <a:rPr lang="en-US" dirty="0"/>
              <a:t>NFPA Standards</a:t>
            </a:r>
          </a:p>
          <a:p>
            <a:pPr marL="285750" indent="-285750">
              <a:buFont typeface="Arial" panose="020B0604020202020204" pitchFamily="34" charset="0"/>
              <a:buChar char="•"/>
            </a:pPr>
            <a:r>
              <a:rPr lang="en-US" dirty="0"/>
              <a:t>OHSA &amp; Standards</a:t>
            </a:r>
          </a:p>
          <a:p>
            <a:endParaRPr lang="en-US" dirty="0"/>
          </a:p>
          <a:p>
            <a:pPr marL="285750" indent="-285750">
              <a:buFont typeface="Arial" panose="020B0604020202020204" pitchFamily="34" charset="0"/>
              <a:buChar char="•"/>
            </a:pPr>
            <a:endParaRPr lang="en-US" dirty="0"/>
          </a:p>
          <a:p>
            <a:endParaRPr lang="en-CA" dirty="0"/>
          </a:p>
        </p:txBody>
      </p:sp>
      <p:pic>
        <p:nvPicPr>
          <p:cNvPr id="1026" name="Picture 2" descr="2015 Fire Code Compendium - Softcover Edition (current to February 2020)">
            <a:extLst>
              <a:ext uri="{FF2B5EF4-FFF2-40B4-BE49-F238E27FC236}">
                <a16:creationId xmlns:a16="http://schemas.microsoft.com/office/drawing/2014/main" id="{95F5D985-5E3B-9F6C-3F16-24E3C13C0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85" y="1246038"/>
            <a:ext cx="22383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king at Heights - Safety speaks many languages">
            <a:extLst>
              <a:ext uri="{FF2B5EF4-FFF2-40B4-BE49-F238E27FC236}">
                <a16:creationId xmlns:a16="http://schemas.microsoft.com/office/drawing/2014/main" id="{A76CA28D-E2D3-D613-1C8D-BBD340E8C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565" y="3583565"/>
            <a:ext cx="176212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FPA Standards - Safety Access &amp; Rescue">
            <a:extLst>
              <a:ext uri="{FF2B5EF4-FFF2-40B4-BE49-F238E27FC236}">
                <a16:creationId xmlns:a16="http://schemas.microsoft.com/office/drawing/2014/main" id="{4383A529-DD85-3C70-4E30-0AFCAF5CF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782" y="1878995"/>
            <a:ext cx="1378286" cy="14547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ergency Management and Civil Protection Act - Wikipedia">
            <a:extLst>
              <a:ext uri="{FF2B5EF4-FFF2-40B4-BE49-F238E27FC236}">
                <a16:creationId xmlns:a16="http://schemas.microsoft.com/office/drawing/2014/main" id="{7B8D6079-ABA4-3F81-8BB9-D37E1E8B31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321" y="4391327"/>
            <a:ext cx="161925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 queen, sauce&#10;&#10;Description automatically generated">
            <a:extLst>
              <a:ext uri="{FF2B5EF4-FFF2-40B4-BE49-F238E27FC236}">
                <a16:creationId xmlns:a16="http://schemas.microsoft.com/office/drawing/2014/main" id="{1DD73C40-47B3-0ADC-DB71-B408AB04C0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396" y="269480"/>
            <a:ext cx="1157551" cy="1157551"/>
          </a:xfrm>
          <a:prstGeom prst="rect">
            <a:avLst/>
          </a:prstGeom>
        </p:spPr>
      </p:pic>
    </p:spTree>
    <p:extLst>
      <p:ext uri="{BB962C8B-B14F-4D97-AF65-F5344CB8AC3E}">
        <p14:creationId xmlns:p14="http://schemas.microsoft.com/office/powerpoint/2010/main" val="282182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5</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Buildings</a:t>
            </a:r>
            <a:endParaRPr lang="en-CA" sz="2000" b="1" dirty="0">
              <a:solidFill>
                <a:srgbClr val="0078AE"/>
              </a:solidFill>
            </a:endParaRPr>
          </a:p>
        </p:txBody>
      </p:sp>
      <p:sp>
        <p:nvSpPr>
          <p:cNvPr id="3" name="TextBox 2">
            <a:extLst>
              <a:ext uri="{FF2B5EF4-FFF2-40B4-BE49-F238E27FC236}">
                <a16:creationId xmlns:a16="http://schemas.microsoft.com/office/drawing/2014/main" id="{D9C858F7-6671-277A-8E35-4E38090410D0}"/>
              </a:ext>
            </a:extLst>
          </p:cNvPr>
          <p:cNvSpPr txBox="1"/>
          <p:nvPr/>
        </p:nvSpPr>
        <p:spPr>
          <a:xfrm>
            <a:off x="940618" y="2174941"/>
            <a:ext cx="9876318" cy="369332"/>
          </a:xfrm>
          <a:prstGeom prst="rect">
            <a:avLst/>
          </a:prstGeom>
          <a:noFill/>
        </p:spPr>
        <p:txBody>
          <a:bodyPr wrap="square" rtlCol="0">
            <a:spAutoFit/>
          </a:bodyPr>
          <a:lstStyle/>
          <a:p>
            <a:r>
              <a:rPr lang="en-CA" dirty="0"/>
              <a:t>           Station 40 is in Fergus, on Queen Street                              Station 60 is in Elora on County Road 7                 </a:t>
            </a:r>
          </a:p>
        </p:txBody>
      </p:sp>
      <p:pic>
        <p:nvPicPr>
          <p:cNvPr id="7" name="Picture 6" descr="A building with a flag in front&#10;&#10;Description automatically generated with low confidence">
            <a:extLst>
              <a:ext uri="{FF2B5EF4-FFF2-40B4-BE49-F238E27FC236}">
                <a16:creationId xmlns:a16="http://schemas.microsoft.com/office/drawing/2014/main" id="{AFB79BB2-A99A-CFE1-9800-3D3F63BD0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54" y="3042826"/>
            <a:ext cx="5390007" cy="1882515"/>
          </a:xfrm>
          <a:prstGeom prst="rect">
            <a:avLst/>
          </a:prstGeom>
        </p:spPr>
      </p:pic>
      <p:pic>
        <p:nvPicPr>
          <p:cNvPr id="11" name="Picture 10" descr="A picture containing sky, outdoor, building, grass&#10;&#10;Description automatically generated">
            <a:extLst>
              <a:ext uri="{FF2B5EF4-FFF2-40B4-BE49-F238E27FC236}">
                <a16:creationId xmlns:a16="http://schemas.microsoft.com/office/drawing/2014/main" id="{9E473FB9-3F69-8954-0BE5-D5496D912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602" y="3042825"/>
            <a:ext cx="3202479" cy="1877023"/>
          </a:xfrm>
          <a:prstGeom prst="rect">
            <a:avLst/>
          </a:prstGeom>
        </p:spPr>
      </p:pic>
      <p:sp>
        <p:nvSpPr>
          <p:cNvPr id="12" name="TextBox 11">
            <a:extLst>
              <a:ext uri="{FF2B5EF4-FFF2-40B4-BE49-F238E27FC236}">
                <a16:creationId xmlns:a16="http://schemas.microsoft.com/office/drawing/2014/main" id="{32CC7E91-24B9-8C81-F1A9-7C8990969A1B}"/>
              </a:ext>
            </a:extLst>
          </p:cNvPr>
          <p:cNvSpPr txBox="1"/>
          <p:nvPr/>
        </p:nvSpPr>
        <p:spPr>
          <a:xfrm>
            <a:off x="2800349" y="5264476"/>
            <a:ext cx="6768286" cy="369332"/>
          </a:xfrm>
          <a:prstGeom prst="rect">
            <a:avLst/>
          </a:prstGeom>
          <a:noFill/>
        </p:spPr>
        <p:txBody>
          <a:bodyPr wrap="square" rtlCol="0">
            <a:spAutoFit/>
          </a:bodyPr>
          <a:lstStyle/>
          <a:p>
            <a:r>
              <a:rPr lang="en-CA" dirty="0"/>
              <a:t>A third station is to be built in the future as per the Fire Master Plan</a:t>
            </a:r>
          </a:p>
        </p:txBody>
      </p:sp>
      <p:sp>
        <p:nvSpPr>
          <p:cNvPr id="4" name="TextBox 3">
            <a:extLst>
              <a:ext uri="{FF2B5EF4-FFF2-40B4-BE49-F238E27FC236}">
                <a16:creationId xmlns:a16="http://schemas.microsoft.com/office/drawing/2014/main" id="{C03E24CE-FEFF-6B27-A9E0-165491BA8825}"/>
              </a:ext>
            </a:extLst>
          </p:cNvPr>
          <p:cNvSpPr txBox="1"/>
          <p:nvPr/>
        </p:nvSpPr>
        <p:spPr>
          <a:xfrm>
            <a:off x="4097431" y="1224192"/>
            <a:ext cx="3997137" cy="400110"/>
          </a:xfrm>
          <a:prstGeom prst="rect">
            <a:avLst/>
          </a:prstGeom>
          <a:noFill/>
        </p:spPr>
        <p:txBody>
          <a:bodyPr wrap="square" rtlCol="0">
            <a:spAutoFit/>
          </a:bodyPr>
          <a:lstStyle/>
          <a:p>
            <a:r>
              <a:rPr lang="en-CA" sz="2000" b="1" dirty="0"/>
              <a:t>CWFR is comprised of two stations</a:t>
            </a:r>
          </a:p>
        </p:txBody>
      </p:sp>
      <p:sp>
        <p:nvSpPr>
          <p:cNvPr id="6" name="TextBox 5">
            <a:extLst>
              <a:ext uri="{FF2B5EF4-FFF2-40B4-BE49-F238E27FC236}">
                <a16:creationId xmlns:a16="http://schemas.microsoft.com/office/drawing/2014/main" id="{F7081518-D8B3-4A6C-0411-479A04F6A045}"/>
              </a:ext>
            </a:extLst>
          </p:cNvPr>
          <p:cNvSpPr txBox="1"/>
          <p:nvPr/>
        </p:nvSpPr>
        <p:spPr>
          <a:xfrm>
            <a:off x="2989512" y="5813925"/>
            <a:ext cx="6369698" cy="369332"/>
          </a:xfrm>
          <a:prstGeom prst="rect">
            <a:avLst/>
          </a:prstGeom>
          <a:noFill/>
        </p:spPr>
        <p:txBody>
          <a:bodyPr wrap="square" rtlCol="0">
            <a:spAutoFit/>
          </a:bodyPr>
          <a:lstStyle/>
          <a:p>
            <a:r>
              <a:rPr lang="en-CA" b="1" dirty="0"/>
              <a:t>CWFR responds 24/7/365 to over 500 Emergency Calls Annually</a:t>
            </a:r>
          </a:p>
        </p:txBody>
      </p:sp>
      <p:pic>
        <p:nvPicPr>
          <p:cNvPr id="10" name="Picture 9" descr="A picture containing text, sign, queen, sauce&#10;&#10;Description automatically generated">
            <a:extLst>
              <a:ext uri="{FF2B5EF4-FFF2-40B4-BE49-F238E27FC236}">
                <a16:creationId xmlns:a16="http://schemas.microsoft.com/office/drawing/2014/main" id="{FB78D07E-2CC1-7FBE-5EEE-0E82ADC95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96" y="317954"/>
            <a:ext cx="1157551" cy="1157551"/>
          </a:xfrm>
          <a:prstGeom prst="rect">
            <a:avLst/>
          </a:prstGeom>
        </p:spPr>
      </p:pic>
    </p:spTree>
    <p:extLst>
      <p:ext uri="{BB962C8B-B14F-4D97-AF65-F5344CB8AC3E}">
        <p14:creationId xmlns:p14="http://schemas.microsoft.com/office/powerpoint/2010/main" val="328395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6</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785802" y="428390"/>
            <a:ext cx="9029255" cy="400110"/>
          </a:xfrm>
          <a:prstGeom prst="rect">
            <a:avLst/>
          </a:prstGeom>
          <a:noFill/>
        </p:spPr>
        <p:txBody>
          <a:bodyPr wrap="square" rtlCol="0">
            <a:spAutoFit/>
          </a:bodyPr>
          <a:lstStyle/>
          <a:p>
            <a:r>
              <a:rPr lang="en-US" sz="2000" b="1" dirty="0">
                <a:solidFill>
                  <a:srgbClr val="0078AE"/>
                </a:solidFill>
              </a:rPr>
              <a:t>Current Apparatus</a:t>
            </a:r>
            <a:endParaRPr lang="en-CA" sz="2000" b="1" dirty="0">
              <a:solidFill>
                <a:srgbClr val="0078AE"/>
              </a:solidFill>
            </a:endParaRPr>
          </a:p>
        </p:txBody>
      </p:sp>
      <p:pic>
        <p:nvPicPr>
          <p:cNvPr id="6" name="Picture 5" descr="A firetruck on the street&#10;&#10;Description automatically generated with medium confidence">
            <a:extLst>
              <a:ext uri="{FF2B5EF4-FFF2-40B4-BE49-F238E27FC236}">
                <a16:creationId xmlns:a16="http://schemas.microsoft.com/office/drawing/2014/main" id="{A9114F41-0067-5496-03D4-0892AC46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0448" y="1015429"/>
            <a:ext cx="2350035" cy="1562456"/>
          </a:xfrm>
          <a:prstGeom prst="rect">
            <a:avLst/>
          </a:prstGeom>
        </p:spPr>
      </p:pic>
      <p:pic>
        <p:nvPicPr>
          <p:cNvPr id="10" name="Picture 9" descr="A red truck on a road&#10;&#10;Description automatically generated with medium confidence">
            <a:extLst>
              <a:ext uri="{FF2B5EF4-FFF2-40B4-BE49-F238E27FC236}">
                <a16:creationId xmlns:a16="http://schemas.microsoft.com/office/drawing/2014/main" id="{D7CF9029-721B-94EA-F36D-29F111BDC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63" y="2724952"/>
            <a:ext cx="2199381" cy="1433848"/>
          </a:xfrm>
          <a:prstGeom prst="rect">
            <a:avLst/>
          </a:prstGeom>
        </p:spPr>
      </p:pic>
      <p:pic>
        <p:nvPicPr>
          <p:cNvPr id="13" name="Picture 12" descr="A fire truck parked on the side of the road&#10;&#10;Description automatically generated with medium confidence">
            <a:extLst>
              <a:ext uri="{FF2B5EF4-FFF2-40B4-BE49-F238E27FC236}">
                <a16:creationId xmlns:a16="http://schemas.microsoft.com/office/drawing/2014/main" id="{6D27102D-3597-2086-882C-6BA62BCF1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453" y="1015429"/>
            <a:ext cx="2350035" cy="1563841"/>
          </a:xfrm>
          <a:prstGeom prst="rect">
            <a:avLst/>
          </a:prstGeom>
        </p:spPr>
      </p:pic>
      <p:pic>
        <p:nvPicPr>
          <p:cNvPr id="15" name="Picture 14" descr="A fire truck parked on the side of the road&#10;&#10;Description automatically generated with medium confidence">
            <a:extLst>
              <a:ext uri="{FF2B5EF4-FFF2-40B4-BE49-F238E27FC236}">
                <a16:creationId xmlns:a16="http://schemas.microsoft.com/office/drawing/2014/main" id="{B47CE074-5158-3FD0-24F8-F5AEA8DDC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281" y="2751111"/>
            <a:ext cx="2080452" cy="1558331"/>
          </a:xfrm>
          <a:prstGeom prst="rect">
            <a:avLst/>
          </a:prstGeom>
        </p:spPr>
      </p:pic>
      <p:pic>
        <p:nvPicPr>
          <p:cNvPr id="17" name="Picture 16" descr="A fire truck on the street&#10;&#10;Description automatically generated with medium confidence">
            <a:extLst>
              <a:ext uri="{FF2B5EF4-FFF2-40B4-BE49-F238E27FC236}">
                <a16:creationId xmlns:a16="http://schemas.microsoft.com/office/drawing/2014/main" id="{0E44CF11-67C2-740C-DED4-C9A95995B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194" y="1016814"/>
            <a:ext cx="2350035" cy="1562456"/>
          </a:xfrm>
          <a:prstGeom prst="rect">
            <a:avLst/>
          </a:prstGeom>
        </p:spPr>
      </p:pic>
      <p:pic>
        <p:nvPicPr>
          <p:cNvPr id="19" name="Picture 18" descr="A red fire truck&#10;&#10;Description automatically generated with low confidence">
            <a:extLst>
              <a:ext uri="{FF2B5EF4-FFF2-40B4-BE49-F238E27FC236}">
                <a16:creationId xmlns:a16="http://schemas.microsoft.com/office/drawing/2014/main" id="{2D7B40B9-137F-745F-0710-4CBC9C4F8B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1380" y="4602358"/>
            <a:ext cx="2532783" cy="1760258"/>
          </a:xfrm>
          <a:prstGeom prst="rect">
            <a:avLst/>
          </a:prstGeom>
        </p:spPr>
      </p:pic>
      <p:pic>
        <p:nvPicPr>
          <p:cNvPr id="23" name="Picture 22" descr="A picture containing indoor, bed, red, furniture&#10;&#10;Description automatically generated">
            <a:extLst>
              <a:ext uri="{FF2B5EF4-FFF2-40B4-BE49-F238E27FC236}">
                <a16:creationId xmlns:a16="http://schemas.microsoft.com/office/drawing/2014/main" id="{6E7024A7-AF72-4784-5171-892D13D2D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718" y="4579657"/>
            <a:ext cx="2655327" cy="1760258"/>
          </a:xfrm>
          <a:prstGeom prst="rect">
            <a:avLst/>
          </a:prstGeom>
        </p:spPr>
      </p:pic>
      <p:pic>
        <p:nvPicPr>
          <p:cNvPr id="3" name="Picture 2" descr="A picture containing text, sign, queen, sauce&#10;&#10;Description automatically generated">
            <a:extLst>
              <a:ext uri="{FF2B5EF4-FFF2-40B4-BE49-F238E27FC236}">
                <a16:creationId xmlns:a16="http://schemas.microsoft.com/office/drawing/2014/main" id="{770A2ED9-03BC-C4B2-DE34-D0DF85DDDF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43" y="319582"/>
            <a:ext cx="1157551" cy="1157551"/>
          </a:xfrm>
          <a:prstGeom prst="rect">
            <a:avLst/>
          </a:prstGeom>
        </p:spPr>
      </p:pic>
      <p:pic>
        <p:nvPicPr>
          <p:cNvPr id="7" name="Picture 6" descr="A picture containing tree, outdoor, sky&#10;&#10;Description automatically generated">
            <a:extLst>
              <a:ext uri="{FF2B5EF4-FFF2-40B4-BE49-F238E27FC236}">
                <a16:creationId xmlns:a16="http://schemas.microsoft.com/office/drawing/2014/main" id="{B58A48C3-F1F0-C8D9-C927-4EC3CC080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4181" y="2900954"/>
            <a:ext cx="3834063" cy="2155879"/>
          </a:xfrm>
          <a:prstGeom prst="rect">
            <a:avLst/>
          </a:prstGeom>
        </p:spPr>
      </p:pic>
      <p:sp>
        <p:nvSpPr>
          <p:cNvPr id="11" name="TextBox 10">
            <a:extLst>
              <a:ext uri="{FF2B5EF4-FFF2-40B4-BE49-F238E27FC236}">
                <a16:creationId xmlns:a16="http://schemas.microsoft.com/office/drawing/2014/main" id="{82FADC1A-DAD7-9468-AE49-20B010818BD9}"/>
              </a:ext>
            </a:extLst>
          </p:cNvPr>
          <p:cNvSpPr txBox="1"/>
          <p:nvPr/>
        </p:nvSpPr>
        <p:spPr>
          <a:xfrm>
            <a:off x="4991250" y="5482487"/>
            <a:ext cx="1799924" cy="830997"/>
          </a:xfrm>
          <a:prstGeom prst="rect">
            <a:avLst/>
          </a:prstGeom>
          <a:noFill/>
        </p:spPr>
        <p:txBody>
          <a:bodyPr wrap="square" rtlCol="0">
            <a:spAutoFit/>
          </a:bodyPr>
          <a:lstStyle/>
          <a:p>
            <a:r>
              <a:rPr lang="en-CA" sz="4800" b="1" i="1" dirty="0">
                <a:solidFill>
                  <a:srgbClr val="0070C0"/>
                </a:solidFill>
              </a:rPr>
              <a:t>CWFR</a:t>
            </a:r>
          </a:p>
        </p:txBody>
      </p:sp>
    </p:spTree>
    <p:extLst>
      <p:ext uri="{BB962C8B-B14F-4D97-AF65-F5344CB8AC3E}">
        <p14:creationId xmlns:p14="http://schemas.microsoft.com/office/powerpoint/2010/main" val="1718683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7</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648095" y="448146"/>
            <a:ext cx="9029255" cy="400110"/>
          </a:xfrm>
          <a:prstGeom prst="rect">
            <a:avLst/>
          </a:prstGeom>
          <a:noFill/>
        </p:spPr>
        <p:txBody>
          <a:bodyPr wrap="square" rtlCol="0">
            <a:spAutoFit/>
          </a:bodyPr>
          <a:lstStyle/>
          <a:p>
            <a:r>
              <a:rPr lang="en-CA" sz="2000" b="1" dirty="0">
                <a:solidFill>
                  <a:srgbClr val="0078AE"/>
                </a:solidFill>
              </a:rPr>
              <a:t> General Information</a:t>
            </a:r>
          </a:p>
        </p:txBody>
      </p:sp>
      <p:sp>
        <p:nvSpPr>
          <p:cNvPr id="11" name="TextBox 10">
            <a:extLst>
              <a:ext uri="{FF2B5EF4-FFF2-40B4-BE49-F238E27FC236}">
                <a16:creationId xmlns:a16="http://schemas.microsoft.com/office/drawing/2014/main" id="{3497A86C-1ECF-6088-338A-0EA4A7CF3987}"/>
              </a:ext>
            </a:extLst>
          </p:cNvPr>
          <p:cNvSpPr txBox="1"/>
          <p:nvPr/>
        </p:nvSpPr>
        <p:spPr>
          <a:xfrm>
            <a:off x="723223" y="1558247"/>
            <a:ext cx="5764203" cy="2400657"/>
          </a:xfrm>
          <a:prstGeom prst="rect">
            <a:avLst/>
          </a:prstGeom>
          <a:noFill/>
        </p:spPr>
        <p:txBody>
          <a:bodyPr wrap="square" rtlCol="0">
            <a:spAutoFit/>
          </a:bodyPr>
          <a:lstStyle/>
          <a:p>
            <a:pPr marL="285750" indent="-285750">
              <a:buFont typeface="Arial" panose="020B0604020202020204" pitchFamily="34" charset="0"/>
              <a:buChar char="•"/>
            </a:pPr>
            <a:r>
              <a:rPr lang="en-CA" sz="2000" dirty="0"/>
              <a:t>CWFR employs 66 Paid On-call firefighters when at full strength</a:t>
            </a:r>
          </a:p>
          <a:p>
            <a:pPr marL="285750" indent="-285750">
              <a:buFont typeface="Arial" panose="020B0604020202020204" pitchFamily="34" charset="0"/>
              <a:buChar char="•"/>
            </a:pPr>
            <a:r>
              <a:rPr lang="en-CA" sz="2000" dirty="0"/>
              <a:t>Firefighters carry pagers in order to receive alarms</a:t>
            </a:r>
          </a:p>
          <a:p>
            <a:pPr marL="285750" indent="-285750">
              <a:buFont typeface="Arial" panose="020B0604020202020204" pitchFamily="34" charset="0"/>
              <a:buChar char="•"/>
            </a:pPr>
            <a:r>
              <a:rPr lang="en-CA" sz="2000" dirty="0"/>
              <a:t>Firefighters respond from home or work to their respective station</a:t>
            </a:r>
          </a:p>
          <a:p>
            <a:pPr marL="285750" indent="-285750">
              <a:buFont typeface="Arial" panose="020B0604020202020204" pitchFamily="34" charset="0"/>
              <a:buChar char="•"/>
            </a:pPr>
            <a:endParaRPr lang="en-CA" sz="1400" dirty="0"/>
          </a:p>
          <a:p>
            <a:pPr lvl="1"/>
            <a:endParaRPr lang="en-CA" dirty="0"/>
          </a:p>
          <a:p>
            <a:endParaRPr lang="en-CA" dirty="0"/>
          </a:p>
        </p:txBody>
      </p:sp>
      <p:sp>
        <p:nvSpPr>
          <p:cNvPr id="3" name="TextBox 10">
            <a:extLst>
              <a:ext uri="{FF2B5EF4-FFF2-40B4-BE49-F238E27FC236}">
                <a16:creationId xmlns:a16="http://schemas.microsoft.com/office/drawing/2014/main" id="{3497A86C-1ECF-6088-338A-0EA4A7CF3987}"/>
              </a:ext>
            </a:extLst>
          </p:cNvPr>
          <p:cNvSpPr txBox="1"/>
          <p:nvPr/>
        </p:nvSpPr>
        <p:spPr>
          <a:xfrm>
            <a:off x="6580107" y="5290769"/>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sp>
        <p:nvSpPr>
          <p:cNvPr id="6" name="TextBox 10">
            <a:extLst>
              <a:ext uri="{FF2B5EF4-FFF2-40B4-BE49-F238E27FC236}">
                <a16:creationId xmlns:a16="http://schemas.microsoft.com/office/drawing/2014/main" id="{3497A86C-1ECF-6088-338A-0EA4A7CF3987}"/>
              </a:ext>
            </a:extLst>
          </p:cNvPr>
          <p:cNvSpPr txBox="1"/>
          <p:nvPr/>
        </p:nvSpPr>
        <p:spPr>
          <a:xfrm>
            <a:off x="6580107" y="5481669"/>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sp>
        <p:nvSpPr>
          <p:cNvPr id="7" name="TextBox 6">
            <a:extLst>
              <a:ext uri="{FF2B5EF4-FFF2-40B4-BE49-F238E27FC236}">
                <a16:creationId xmlns:a16="http://schemas.microsoft.com/office/drawing/2014/main" id="{47E7A7BF-773E-96E0-E0A8-B3CFBEC3998F}"/>
              </a:ext>
            </a:extLst>
          </p:cNvPr>
          <p:cNvSpPr txBox="1"/>
          <p:nvPr/>
        </p:nvSpPr>
        <p:spPr>
          <a:xfrm>
            <a:off x="990463" y="4132160"/>
            <a:ext cx="5361272" cy="769441"/>
          </a:xfrm>
          <a:prstGeom prst="rect">
            <a:avLst/>
          </a:prstGeom>
          <a:noFill/>
        </p:spPr>
        <p:txBody>
          <a:bodyPr wrap="square" rtlCol="0">
            <a:spAutoFit/>
          </a:bodyPr>
          <a:lstStyle/>
          <a:p>
            <a:pPr>
              <a:buFont typeface="Wingdings" pitchFamily="2" charset="2"/>
              <a:buNone/>
            </a:pPr>
            <a:r>
              <a:rPr lang="en-US" sz="1800" b="1" dirty="0"/>
              <a:t>EMERGENCY CALLS HAPPEN AT ANY TIME OF THE DAY</a:t>
            </a:r>
          </a:p>
          <a:p>
            <a:pPr>
              <a:buFont typeface="Wingdings" pitchFamily="2" charset="2"/>
              <a:buNone/>
            </a:pPr>
            <a:endParaRPr lang="en-US" sz="800" b="1" dirty="0"/>
          </a:p>
          <a:p>
            <a:pPr algn="ctr">
              <a:buFont typeface="Wingdings" pitchFamily="2" charset="2"/>
              <a:buNone/>
            </a:pPr>
            <a:r>
              <a:rPr lang="en-US" dirty="0"/>
              <a:t>   </a:t>
            </a:r>
            <a:endParaRPr lang="en-US" i="1" u="sng" dirty="0"/>
          </a:p>
        </p:txBody>
      </p:sp>
      <p:pic>
        <p:nvPicPr>
          <p:cNvPr id="1026" name="Picture 2" descr="See the source image">
            <a:extLst>
              <a:ext uri="{FF2B5EF4-FFF2-40B4-BE49-F238E27FC236}">
                <a16:creationId xmlns:a16="http://schemas.microsoft.com/office/drawing/2014/main" id="{0773A109-13E4-E219-951A-3ADF4619C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805" y="565710"/>
            <a:ext cx="2184120" cy="39511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2A3FF463-751D-1381-1D3D-769F018CA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925" y="3818338"/>
            <a:ext cx="1732247" cy="23096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sign, queen, sauce&#10;&#10;Description automatically generated">
            <a:extLst>
              <a:ext uri="{FF2B5EF4-FFF2-40B4-BE49-F238E27FC236}">
                <a16:creationId xmlns:a16="http://schemas.microsoft.com/office/drawing/2014/main" id="{B4F6B81B-CF69-1309-79C3-39998F218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67" y="269480"/>
            <a:ext cx="1157551" cy="1157551"/>
          </a:xfrm>
          <a:prstGeom prst="rect">
            <a:avLst/>
          </a:prstGeom>
        </p:spPr>
      </p:pic>
    </p:spTree>
    <p:extLst>
      <p:ext uri="{BB962C8B-B14F-4D97-AF65-F5344CB8AC3E}">
        <p14:creationId xmlns:p14="http://schemas.microsoft.com/office/powerpoint/2010/main" val="384477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8</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19992" y="471430"/>
            <a:ext cx="6856815" cy="400110"/>
          </a:xfrm>
          <a:prstGeom prst="rect">
            <a:avLst/>
          </a:prstGeom>
          <a:noFill/>
        </p:spPr>
        <p:txBody>
          <a:bodyPr wrap="square" rtlCol="0">
            <a:spAutoFit/>
          </a:bodyPr>
          <a:lstStyle/>
          <a:p>
            <a:r>
              <a:rPr lang="en-US" sz="2000" b="1" dirty="0">
                <a:solidFill>
                  <a:schemeClr val="accent5">
                    <a:lumMod val="75000"/>
                  </a:schemeClr>
                </a:solidFill>
              </a:rPr>
              <a:t>Centre Wellington Fire Rescue Responds to…..</a:t>
            </a:r>
            <a:endParaRPr lang="en-CA" sz="2000" b="1" dirty="0">
              <a:solidFill>
                <a:schemeClr val="accent5">
                  <a:lumMod val="75000"/>
                </a:schemeClr>
              </a:solidFill>
            </a:endParaRPr>
          </a:p>
        </p:txBody>
      </p:sp>
      <p:sp>
        <p:nvSpPr>
          <p:cNvPr id="11" name="TextBox 10">
            <a:extLst>
              <a:ext uri="{FF2B5EF4-FFF2-40B4-BE49-F238E27FC236}">
                <a16:creationId xmlns:a16="http://schemas.microsoft.com/office/drawing/2014/main" id="{3497A86C-1ECF-6088-338A-0EA4A7CF3987}"/>
              </a:ext>
            </a:extLst>
          </p:cNvPr>
          <p:cNvSpPr txBox="1"/>
          <p:nvPr/>
        </p:nvSpPr>
        <p:spPr>
          <a:xfrm>
            <a:off x="550718" y="1288473"/>
            <a:ext cx="4364182" cy="646331"/>
          </a:xfrm>
          <a:prstGeom prst="rect">
            <a:avLst/>
          </a:prstGeom>
          <a:noFill/>
        </p:spPr>
        <p:txBody>
          <a:bodyPr wrap="square" rtlCol="0">
            <a:spAutoFit/>
          </a:bodyPr>
          <a:lstStyle/>
          <a:p>
            <a:endParaRPr lang="en-CA" dirty="0"/>
          </a:p>
          <a:p>
            <a:endParaRPr lang="en-CA" dirty="0"/>
          </a:p>
        </p:txBody>
      </p:sp>
      <p:sp>
        <p:nvSpPr>
          <p:cNvPr id="3" name="TextBox 10">
            <a:extLst>
              <a:ext uri="{FF2B5EF4-FFF2-40B4-BE49-F238E27FC236}">
                <a16:creationId xmlns:a16="http://schemas.microsoft.com/office/drawing/2014/main" id="{3497A86C-1ECF-6088-338A-0EA4A7CF3987}"/>
              </a:ext>
            </a:extLst>
          </p:cNvPr>
          <p:cNvSpPr txBox="1"/>
          <p:nvPr/>
        </p:nvSpPr>
        <p:spPr>
          <a:xfrm>
            <a:off x="3913909" y="3105834"/>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sp>
        <p:nvSpPr>
          <p:cNvPr id="6" name="TextBox 10">
            <a:extLst>
              <a:ext uri="{FF2B5EF4-FFF2-40B4-BE49-F238E27FC236}">
                <a16:creationId xmlns:a16="http://schemas.microsoft.com/office/drawing/2014/main" id="{3497A86C-1ECF-6088-338A-0EA4A7CF3987}"/>
              </a:ext>
            </a:extLst>
          </p:cNvPr>
          <p:cNvSpPr txBox="1"/>
          <p:nvPr/>
        </p:nvSpPr>
        <p:spPr>
          <a:xfrm>
            <a:off x="4066309" y="3258234"/>
            <a:ext cx="436418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a:p>
            <a:endParaRPr lang="en-CA" dirty="0"/>
          </a:p>
        </p:txBody>
      </p:sp>
      <p:sp>
        <p:nvSpPr>
          <p:cNvPr id="7" name="TextBox 6">
            <a:extLst>
              <a:ext uri="{FF2B5EF4-FFF2-40B4-BE49-F238E27FC236}">
                <a16:creationId xmlns:a16="http://schemas.microsoft.com/office/drawing/2014/main" id="{57147AD6-2D7B-8754-F48E-6C172A2962FC}"/>
              </a:ext>
            </a:extLst>
          </p:cNvPr>
          <p:cNvSpPr txBox="1"/>
          <p:nvPr/>
        </p:nvSpPr>
        <p:spPr>
          <a:xfrm>
            <a:off x="1818706" y="1282689"/>
            <a:ext cx="1910616" cy="369332"/>
          </a:xfrm>
          <a:prstGeom prst="rect">
            <a:avLst/>
          </a:prstGeom>
          <a:noFill/>
        </p:spPr>
        <p:txBody>
          <a:bodyPr wrap="square" rtlCol="0">
            <a:spAutoFit/>
          </a:bodyPr>
          <a:lstStyle/>
          <a:p>
            <a:r>
              <a:rPr lang="en-US" b="1" dirty="0"/>
              <a:t>STRUCTURE FIRES</a:t>
            </a:r>
            <a:endParaRPr lang="en-CA" dirty="0"/>
          </a:p>
        </p:txBody>
      </p:sp>
      <p:pic>
        <p:nvPicPr>
          <p:cNvPr id="10" name="Picture 5" descr="DSCN0524">
            <a:extLst>
              <a:ext uri="{FF2B5EF4-FFF2-40B4-BE49-F238E27FC236}">
                <a16:creationId xmlns:a16="http://schemas.microsoft.com/office/drawing/2014/main" id="{42F6BDB1-685B-DC3D-2B30-7B9419FBE6F4}"/>
              </a:ext>
            </a:extLst>
          </p:cNvPr>
          <p:cNvPicPr>
            <a:picLocks noChangeAspect="1" noChangeArrowheads="1"/>
          </p:cNvPicPr>
          <p:nvPr/>
        </p:nvPicPr>
        <p:blipFill>
          <a:blip r:embed="rId3" cstate="print"/>
          <a:srcRect/>
          <a:stretch>
            <a:fillRect/>
          </a:stretch>
        </p:blipFill>
        <p:spPr bwMode="auto">
          <a:xfrm>
            <a:off x="3147979" y="1822432"/>
            <a:ext cx="1531859" cy="1894536"/>
          </a:xfrm>
          <a:prstGeom prst="rect">
            <a:avLst/>
          </a:prstGeom>
          <a:noFill/>
        </p:spPr>
      </p:pic>
      <p:pic>
        <p:nvPicPr>
          <p:cNvPr id="12" name="Content Placeholder 1">
            <a:extLst>
              <a:ext uri="{FF2B5EF4-FFF2-40B4-BE49-F238E27FC236}">
                <a16:creationId xmlns:a16="http://schemas.microsoft.com/office/drawing/2014/main" id="{809B9F15-1507-A095-6778-F6C4B2FE7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85" y="1823891"/>
            <a:ext cx="2322232" cy="1894536"/>
          </a:xfrm>
          <a:prstGeom prst="rect">
            <a:avLst/>
          </a:prstGeom>
        </p:spPr>
      </p:pic>
      <p:sp>
        <p:nvSpPr>
          <p:cNvPr id="13" name="TextBox 12">
            <a:extLst>
              <a:ext uri="{FF2B5EF4-FFF2-40B4-BE49-F238E27FC236}">
                <a16:creationId xmlns:a16="http://schemas.microsoft.com/office/drawing/2014/main" id="{FECD6647-1A2B-FC08-1BE1-68B0C5708DA0}"/>
              </a:ext>
            </a:extLst>
          </p:cNvPr>
          <p:cNvSpPr txBox="1"/>
          <p:nvPr/>
        </p:nvSpPr>
        <p:spPr>
          <a:xfrm>
            <a:off x="5075956" y="1293954"/>
            <a:ext cx="3193478" cy="369332"/>
          </a:xfrm>
          <a:prstGeom prst="rect">
            <a:avLst/>
          </a:prstGeom>
          <a:noFill/>
        </p:spPr>
        <p:txBody>
          <a:bodyPr wrap="square" rtlCol="0">
            <a:spAutoFit/>
          </a:bodyPr>
          <a:lstStyle/>
          <a:p>
            <a:r>
              <a:rPr lang="en-US" sz="1800" b="1" dirty="0"/>
              <a:t>MOTOR VEHICLE COLLISIONS</a:t>
            </a:r>
            <a:endParaRPr lang="en-CA" dirty="0"/>
          </a:p>
        </p:txBody>
      </p:sp>
      <p:pic>
        <p:nvPicPr>
          <p:cNvPr id="14" name="Content Placeholder 3">
            <a:extLst>
              <a:ext uri="{FF2B5EF4-FFF2-40B4-BE49-F238E27FC236}">
                <a16:creationId xmlns:a16="http://schemas.microsoft.com/office/drawing/2014/main" id="{16CFEB2F-943E-961E-080D-A7CAA3C9E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4235" y="1791988"/>
            <a:ext cx="2793640" cy="1894537"/>
          </a:xfrm>
          <a:prstGeom prst="rect">
            <a:avLst/>
          </a:prstGeom>
        </p:spPr>
      </p:pic>
      <p:sp>
        <p:nvSpPr>
          <p:cNvPr id="15" name="TextBox 14">
            <a:extLst>
              <a:ext uri="{FF2B5EF4-FFF2-40B4-BE49-F238E27FC236}">
                <a16:creationId xmlns:a16="http://schemas.microsoft.com/office/drawing/2014/main" id="{C64D410A-DAF9-6187-99DE-07D8CFF5B762}"/>
              </a:ext>
            </a:extLst>
          </p:cNvPr>
          <p:cNvSpPr txBox="1"/>
          <p:nvPr/>
        </p:nvSpPr>
        <p:spPr>
          <a:xfrm>
            <a:off x="1210366" y="4066261"/>
            <a:ext cx="3044885" cy="369332"/>
          </a:xfrm>
          <a:prstGeom prst="rect">
            <a:avLst/>
          </a:prstGeom>
          <a:noFill/>
        </p:spPr>
        <p:txBody>
          <a:bodyPr wrap="square" rtlCol="0">
            <a:spAutoFit/>
          </a:bodyPr>
          <a:lstStyle/>
          <a:p>
            <a:r>
              <a:rPr lang="en-US" sz="1800" b="1" i="1"/>
              <a:t>HIGH ANGLE/GORGE RESCUES</a:t>
            </a:r>
            <a:endParaRPr lang="en-CA" dirty="0"/>
          </a:p>
        </p:txBody>
      </p:sp>
      <p:pic>
        <p:nvPicPr>
          <p:cNvPr id="16" name="Picture 7" descr="HPIM2185">
            <a:extLst>
              <a:ext uri="{FF2B5EF4-FFF2-40B4-BE49-F238E27FC236}">
                <a16:creationId xmlns:a16="http://schemas.microsoft.com/office/drawing/2014/main" id="{D2DF3156-860A-421F-A1FD-015A20DF6239}"/>
              </a:ext>
            </a:extLst>
          </p:cNvPr>
          <p:cNvPicPr>
            <a:picLocks noChangeAspect="1" noChangeArrowheads="1"/>
          </p:cNvPicPr>
          <p:nvPr/>
        </p:nvPicPr>
        <p:blipFill>
          <a:blip r:embed="rId6" cstate="print"/>
          <a:stretch>
            <a:fillRect/>
          </a:stretch>
        </p:blipFill>
        <p:spPr>
          <a:xfrm>
            <a:off x="873966" y="4460831"/>
            <a:ext cx="1548106" cy="2029739"/>
          </a:xfrm>
          <a:prstGeom prst="rect">
            <a:avLst/>
          </a:prstGeom>
        </p:spPr>
      </p:pic>
      <p:pic>
        <p:nvPicPr>
          <p:cNvPr id="17" name="Picture 16">
            <a:extLst>
              <a:ext uri="{FF2B5EF4-FFF2-40B4-BE49-F238E27FC236}">
                <a16:creationId xmlns:a16="http://schemas.microsoft.com/office/drawing/2014/main" id="{9B0FE278-BA31-FBF6-710F-BDF80DE8E1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4546" y="4460832"/>
            <a:ext cx="1700705" cy="2029739"/>
          </a:xfrm>
          <a:prstGeom prst="rect">
            <a:avLst/>
          </a:prstGeom>
        </p:spPr>
      </p:pic>
      <p:sp>
        <p:nvSpPr>
          <p:cNvPr id="18" name="TextBox 17">
            <a:extLst>
              <a:ext uri="{FF2B5EF4-FFF2-40B4-BE49-F238E27FC236}">
                <a16:creationId xmlns:a16="http://schemas.microsoft.com/office/drawing/2014/main" id="{B8A63279-E907-60F3-4405-F73778446ABA}"/>
              </a:ext>
            </a:extLst>
          </p:cNvPr>
          <p:cNvSpPr txBox="1"/>
          <p:nvPr/>
        </p:nvSpPr>
        <p:spPr>
          <a:xfrm>
            <a:off x="5719533" y="4091499"/>
            <a:ext cx="2228342" cy="369332"/>
          </a:xfrm>
          <a:prstGeom prst="rect">
            <a:avLst/>
          </a:prstGeom>
          <a:noFill/>
        </p:spPr>
        <p:txBody>
          <a:bodyPr wrap="square" rtlCol="0">
            <a:spAutoFit/>
          </a:bodyPr>
          <a:lstStyle/>
          <a:p>
            <a:r>
              <a:rPr lang="en-US" b="1" i="1" dirty="0"/>
              <a:t>WATER / ICE RESCUE</a:t>
            </a:r>
            <a:endParaRPr lang="en-CA" dirty="0"/>
          </a:p>
        </p:txBody>
      </p:sp>
      <p:pic>
        <p:nvPicPr>
          <p:cNvPr id="19" name="Content Placeholder 2">
            <a:extLst>
              <a:ext uri="{FF2B5EF4-FFF2-40B4-BE49-F238E27FC236}">
                <a16:creationId xmlns:a16="http://schemas.microsoft.com/office/drawing/2014/main" id="{15D42AED-0DE6-3AC4-DDBF-BCC8F9E4AE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3236" y="4435593"/>
            <a:ext cx="1518683" cy="2054978"/>
          </a:xfrm>
          <a:prstGeom prst="rect">
            <a:avLst/>
          </a:prstGeom>
        </p:spPr>
      </p:pic>
      <p:pic>
        <p:nvPicPr>
          <p:cNvPr id="20" name="Picture 19">
            <a:extLst>
              <a:ext uri="{FF2B5EF4-FFF2-40B4-BE49-F238E27FC236}">
                <a16:creationId xmlns:a16="http://schemas.microsoft.com/office/drawing/2014/main" id="{8704EFFE-6FC5-8968-507E-96ECF8613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6811" y="4443008"/>
            <a:ext cx="1859342" cy="2065387"/>
          </a:xfrm>
          <a:prstGeom prst="rect">
            <a:avLst/>
          </a:prstGeom>
        </p:spPr>
      </p:pic>
      <p:sp>
        <p:nvSpPr>
          <p:cNvPr id="21" name="TextBox 20">
            <a:extLst>
              <a:ext uri="{FF2B5EF4-FFF2-40B4-BE49-F238E27FC236}">
                <a16:creationId xmlns:a16="http://schemas.microsoft.com/office/drawing/2014/main" id="{BF8932C4-514A-EF80-1383-179BDF50E2C0}"/>
              </a:ext>
            </a:extLst>
          </p:cNvPr>
          <p:cNvSpPr txBox="1"/>
          <p:nvPr/>
        </p:nvSpPr>
        <p:spPr>
          <a:xfrm>
            <a:off x="9052086" y="1287783"/>
            <a:ext cx="2406316" cy="369332"/>
          </a:xfrm>
          <a:prstGeom prst="rect">
            <a:avLst/>
          </a:prstGeom>
          <a:noFill/>
        </p:spPr>
        <p:txBody>
          <a:bodyPr wrap="square" rtlCol="0">
            <a:spAutoFit/>
          </a:bodyPr>
          <a:lstStyle/>
          <a:p>
            <a:r>
              <a:rPr lang="en-US" b="1" i="1"/>
              <a:t>MEDICAL ASSIST CALLS</a:t>
            </a:r>
            <a:endParaRPr lang="en-CA" dirty="0"/>
          </a:p>
        </p:txBody>
      </p:sp>
      <p:sp>
        <p:nvSpPr>
          <p:cNvPr id="22" name="TextBox 21">
            <a:extLst>
              <a:ext uri="{FF2B5EF4-FFF2-40B4-BE49-F238E27FC236}">
                <a16:creationId xmlns:a16="http://schemas.microsoft.com/office/drawing/2014/main" id="{8D99D315-54D4-6146-AC71-F577B8E53996}"/>
              </a:ext>
            </a:extLst>
          </p:cNvPr>
          <p:cNvSpPr txBox="1"/>
          <p:nvPr/>
        </p:nvSpPr>
        <p:spPr>
          <a:xfrm>
            <a:off x="8269434" y="1791988"/>
            <a:ext cx="3579266" cy="1726627"/>
          </a:xfrm>
          <a:prstGeom prst="rect">
            <a:avLst/>
          </a:prstGeom>
          <a:noFill/>
        </p:spPr>
        <p:txBody>
          <a:bodyPr wrap="square" rtlCol="0">
            <a:spAutoFit/>
          </a:bodyPr>
          <a:lstStyle/>
          <a:p>
            <a:pPr algn="ctr">
              <a:lnSpc>
                <a:spcPct val="90000"/>
              </a:lnSpc>
              <a:buFont typeface="Wingdings" pitchFamily="2" charset="2"/>
              <a:buNone/>
            </a:pPr>
            <a:r>
              <a:rPr lang="en-US" sz="1800" dirty="0"/>
              <a:t>Medical calls vary in nature, and they may include:</a:t>
            </a:r>
          </a:p>
          <a:p>
            <a:pPr algn="ctr">
              <a:lnSpc>
                <a:spcPct val="90000"/>
              </a:lnSpc>
              <a:buFont typeface="Wingdings" pitchFamily="2" charset="2"/>
              <a:buNone/>
            </a:pPr>
            <a:endParaRPr lang="en-US" sz="1000" dirty="0"/>
          </a:p>
          <a:p>
            <a:pPr algn="ctr">
              <a:lnSpc>
                <a:spcPct val="90000"/>
              </a:lnSpc>
            </a:pPr>
            <a:r>
              <a:rPr lang="en-US" sz="1800" dirty="0"/>
              <a:t>VSA’s (vital signs absent/CPR </a:t>
            </a:r>
            <a:r>
              <a:rPr lang="en-US" sz="1800" dirty="0" err="1"/>
              <a:t>req’d</a:t>
            </a:r>
            <a:r>
              <a:rPr lang="en-US" sz="1800" dirty="0"/>
              <a:t>)</a:t>
            </a:r>
          </a:p>
          <a:p>
            <a:pPr algn="ctr">
              <a:lnSpc>
                <a:spcPct val="90000"/>
              </a:lnSpc>
            </a:pPr>
            <a:r>
              <a:rPr lang="en-US" sz="1800" dirty="0"/>
              <a:t>Patients with breathing problems</a:t>
            </a:r>
          </a:p>
          <a:p>
            <a:pPr algn="ctr">
              <a:lnSpc>
                <a:spcPct val="90000"/>
              </a:lnSpc>
            </a:pPr>
            <a:r>
              <a:rPr lang="en-US" sz="1800" dirty="0"/>
              <a:t>Unresponsive patients</a:t>
            </a:r>
          </a:p>
          <a:p>
            <a:pPr algn="ctr">
              <a:lnSpc>
                <a:spcPct val="90000"/>
              </a:lnSpc>
            </a:pPr>
            <a:r>
              <a:rPr lang="en-US" sz="1800" dirty="0"/>
              <a:t>Drowning, Blunt Trauma… </a:t>
            </a:r>
          </a:p>
        </p:txBody>
      </p:sp>
      <p:sp>
        <p:nvSpPr>
          <p:cNvPr id="23" name="TextBox 22">
            <a:extLst>
              <a:ext uri="{FF2B5EF4-FFF2-40B4-BE49-F238E27FC236}">
                <a16:creationId xmlns:a16="http://schemas.microsoft.com/office/drawing/2014/main" id="{521AC311-D5D5-3AF5-2239-6E1FDA7164B7}"/>
              </a:ext>
            </a:extLst>
          </p:cNvPr>
          <p:cNvSpPr txBox="1"/>
          <p:nvPr/>
        </p:nvSpPr>
        <p:spPr>
          <a:xfrm>
            <a:off x="9589624" y="4091499"/>
            <a:ext cx="1578542" cy="369332"/>
          </a:xfrm>
          <a:prstGeom prst="rect">
            <a:avLst/>
          </a:prstGeom>
          <a:noFill/>
        </p:spPr>
        <p:txBody>
          <a:bodyPr wrap="square" rtlCol="0">
            <a:spAutoFit/>
          </a:bodyPr>
          <a:lstStyle/>
          <a:p>
            <a:r>
              <a:rPr lang="en-US" b="1" i="1"/>
              <a:t>OTHER CALLS</a:t>
            </a:r>
            <a:endParaRPr lang="en-CA" dirty="0"/>
          </a:p>
        </p:txBody>
      </p:sp>
      <p:sp>
        <p:nvSpPr>
          <p:cNvPr id="24" name="TextBox 23">
            <a:extLst>
              <a:ext uri="{FF2B5EF4-FFF2-40B4-BE49-F238E27FC236}">
                <a16:creationId xmlns:a16="http://schemas.microsoft.com/office/drawing/2014/main" id="{D142B968-722A-03F7-6F98-FFD0642BC38C}"/>
              </a:ext>
            </a:extLst>
          </p:cNvPr>
          <p:cNvSpPr txBox="1"/>
          <p:nvPr/>
        </p:nvSpPr>
        <p:spPr>
          <a:xfrm>
            <a:off x="8739739" y="4460831"/>
            <a:ext cx="3287161" cy="23083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1600" dirty="0"/>
              <a:t>Carbon Monoxide Investigations</a:t>
            </a:r>
          </a:p>
          <a:p>
            <a:pPr marL="285750" indent="-285750">
              <a:lnSpc>
                <a:spcPct val="90000"/>
              </a:lnSpc>
              <a:buFont typeface="Arial" panose="020B0604020202020204" pitchFamily="34" charset="0"/>
              <a:buChar char="•"/>
            </a:pPr>
            <a:r>
              <a:rPr lang="en-US" sz="1600" dirty="0"/>
              <a:t>Automatic Fire Alarm Activations</a:t>
            </a:r>
          </a:p>
          <a:p>
            <a:pPr marL="285750" indent="-285750">
              <a:lnSpc>
                <a:spcPct val="90000"/>
              </a:lnSpc>
              <a:buFont typeface="Arial" panose="020B0604020202020204" pitchFamily="34" charset="0"/>
              <a:buChar char="•"/>
            </a:pPr>
            <a:r>
              <a:rPr lang="en-US" sz="1600" dirty="0"/>
              <a:t>Grass/Brush/Wildland Fires</a:t>
            </a:r>
          </a:p>
          <a:p>
            <a:pPr marL="285750" indent="-285750">
              <a:lnSpc>
                <a:spcPct val="90000"/>
              </a:lnSpc>
              <a:buFont typeface="Arial" panose="020B0604020202020204" pitchFamily="34" charset="0"/>
              <a:buChar char="•"/>
            </a:pPr>
            <a:r>
              <a:rPr lang="en-US" sz="1600" dirty="0"/>
              <a:t>Fluid Leaks (gas/propane/oil etc.)</a:t>
            </a:r>
          </a:p>
          <a:p>
            <a:pPr marL="285750" indent="-285750">
              <a:lnSpc>
                <a:spcPct val="90000"/>
              </a:lnSpc>
              <a:buFont typeface="Arial" panose="020B0604020202020204" pitchFamily="34" charset="0"/>
              <a:buChar char="•"/>
            </a:pPr>
            <a:r>
              <a:rPr lang="en-US" sz="1600" dirty="0"/>
              <a:t>Hazardous Materials Spills</a:t>
            </a:r>
          </a:p>
          <a:p>
            <a:pPr marL="285750" indent="-285750">
              <a:lnSpc>
                <a:spcPct val="90000"/>
              </a:lnSpc>
              <a:buFont typeface="Arial" panose="020B0604020202020204" pitchFamily="34" charset="0"/>
              <a:buChar char="•"/>
            </a:pPr>
            <a:r>
              <a:rPr lang="en-US" sz="1600" dirty="0"/>
              <a:t>Public Assistance Calls (lock-outs) </a:t>
            </a:r>
          </a:p>
          <a:p>
            <a:pPr algn="ctr">
              <a:lnSpc>
                <a:spcPct val="90000"/>
              </a:lnSpc>
              <a:buNone/>
            </a:pPr>
            <a:r>
              <a:rPr lang="en-US" sz="1600" b="1" i="1" dirty="0"/>
              <a:t>AND ANY OTHER SITUATIONS THE PUBLIC  MAY NEED ASSISTANCE  OR BELIEVES</a:t>
            </a:r>
          </a:p>
          <a:p>
            <a:pPr algn="ctr">
              <a:lnSpc>
                <a:spcPct val="90000"/>
              </a:lnSpc>
              <a:buNone/>
            </a:pPr>
            <a:r>
              <a:rPr lang="en-US" sz="1600" b="1" i="1" dirty="0"/>
              <a:t>IT’S AN EMERGENCY</a:t>
            </a:r>
          </a:p>
        </p:txBody>
      </p:sp>
      <p:pic>
        <p:nvPicPr>
          <p:cNvPr id="26" name="Picture 25" descr="A picture containing text, sign, queen, sauce&#10;&#10;Description automatically generated">
            <a:extLst>
              <a:ext uri="{FF2B5EF4-FFF2-40B4-BE49-F238E27FC236}">
                <a16:creationId xmlns:a16="http://schemas.microsoft.com/office/drawing/2014/main" id="{D676D2F8-2532-E884-B663-5AD41C139F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793" y="249827"/>
            <a:ext cx="1201705" cy="1201705"/>
          </a:xfrm>
          <a:prstGeom prst="rect">
            <a:avLst/>
          </a:prstGeom>
        </p:spPr>
      </p:pic>
    </p:spTree>
    <p:extLst>
      <p:ext uri="{BB962C8B-B14F-4D97-AF65-F5344CB8AC3E}">
        <p14:creationId xmlns:p14="http://schemas.microsoft.com/office/powerpoint/2010/main" val="108189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9</a:t>
            </a:fld>
            <a:r>
              <a:rPr lang="en-CA" dirty="0"/>
              <a:t> | CWFR</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720224" y="448492"/>
            <a:ext cx="9029255" cy="400110"/>
          </a:xfrm>
          <a:prstGeom prst="rect">
            <a:avLst/>
          </a:prstGeom>
          <a:noFill/>
        </p:spPr>
        <p:txBody>
          <a:bodyPr wrap="square" rtlCol="0">
            <a:spAutoFit/>
          </a:bodyPr>
          <a:lstStyle/>
          <a:p>
            <a:r>
              <a:rPr lang="en-US" sz="2000" b="1" dirty="0">
                <a:solidFill>
                  <a:srgbClr val="0078AE"/>
                </a:solidFill>
              </a:rPr>
              <a:t>Responses - 427 calls for service as of September 30, 2022</a:t>
            </a:r>
            <a:endParaRPr lang="en-CA" sz="2000" b="1" dirty="0">
              <a:solidFill>
                <a:srgbClr val="0078AE"/>
              </a:solidFill>
            </a:endParaRPr>
          </a:p>
        </p:txBody>
      </p:sp>
      <p:graphicFrame>
        <p:nvGraphicFramePr>
          <p:cNvPr id="10" name="Chart 9">
            <a:extLst>
              <a:ext uri="{FF2B5EF4-FFF2-40B4-BE49-F238E27FC236}">
                <a16:creationId xmlns:a16="http://schemas.microsoft.com/office/drawing/2014/main" id="{70A4BEAD-7DDA-2304-62B3-F8DF28350AB2}"/>
              </a:ext>
            </a:extLst>
          </p:cNvPr>
          <p:cNvGraphicFramePr>
            <a:graphicFrameLocks/>
          </p:cNvGraphicFramePr>
          <p:nvPr>
            <p:extLst>
              <p:ext uri="{D42A27DB-BD31-4B8C-83A1-F6EECF244321}">
                <p14:modId xmlns:p14="http://schemas.microsoft.com/office/powerpoint/2010/main" val="299889069"/>
              </p:ext>
            </p:extLst>
          </p:nvPr>
        </p:nvGraphicFramePr>
        <p:xfrm>
          <a:off x="1581373" y="970677"/>
          <a:ext cx="9029254" cy="5627154"/>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picture containing text, sign, queen, sauce&#10;&#10;Description automatically generated">
            <a:extLst>
              <a:ext uri="{FF2B5EF4-FFF2-40B4-BE49-F238E27FC236}">
                <a16:creationId xmlns:a16="http://schemas.microsoft.com/office/drawing/2014/main" id="{21EA00D7-0458-E7F5-C12C-B43B77A25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385" y="297506"/>
            <a:ext cx="1201704" cy="1201704"/>
          </a:xfrm>
          <a:prstGeom prst="rect">
            <a:avLst/>
          </a:prstGeom>
        </p:spPr>
      </p:pic>
    </p:spTree>
    <p:extLst>
      <p:ext uri="{BB962C8B-B14F-4D97-AF65-F5344CB8AC3E}">
        <p14:creationId xmlns:p14="http://schemas.microsoft.com/office/powerpoint/2010/main" val="3397714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0">
        <p15:prstTrans prst="curtains"/>
      </p:transition>
    </mc:Choice>
    <mc:Fallback xmlns="">
      <p:transition spd="slow" advTm="3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1033</TotalTime>
  <Words>913</Words>
  <Application>Microsoft Office PowerPoint</Application>
  <PresentationFormat>Widescreen</PresentationFormat>
  <Paragraphs>145</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Framework &amp; Social Media Policy</dc:title>
  <dc:creator>Hannah Barclay</dc:creator>
  <cp:lastModifiedBy>Hannah Barclay</cp:lastModifiedBy>
  <cp:revision>110</cp:revision>
  <dcterms:created xsi:type="dcterms:W3CDTF">2022-06-02T16:49:30Z</dcterms:created>
  <dcterms:modified xsi:type="dcterms:W3CDTF">2022-12-21T15:17:46Z</dcterms:modified>
</cp:coreProperties>
</file>