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4" r:id="rId2"/>
    <p:sldId id="265" r:id="rId3"/>
    <p:sldId id="261" r:id="rId4"/>
    <p:sldId id="272" r:id="rId5"/>
    <p:sldId id="276" r:id="rId6"/>
    <p:sldId id="266" r:id="rId7"/>
    <p:sldId id="271" r:id="rId8"/>
    <p:sldId id="269" r:id="rId9"/>
    <p:sldId id="277" r:id="rId10"/>
    <p:sldId id="279" r:id="rId11"/>
    <p:sldId id="281" r:id="rId12"/>
    <p:sldId id="282" r:id="rId13"/>
    <p:sldId id="287" r:id="rId14"/>
    <p:sldId id="283" r:id="rId15"/>
    <p:sldId id="284" r:id="rId16"/>
    <p:sldId id="285" r:id="rId17"/>
    <p:sldId id="286" r:id="rId18"/>
    <p:sldId id="288" r:id="rId19"/>
    <p:sldId id="289" r:id="rId20"/>
    <p:sldId id="290"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AE"/>
    <a:srgbClr val="D6C322"/>
    <a:srgbClr val="50B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8" d="100"/>
          <a:sy n="108" d="100"/>
        </p:scale>
        <p:origin x="702"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89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6F19F2-1442-4D19-8E67-CC8ECFEBC680}" type="datetimeFigureOut">
              <a:rPr lang="en-CA" smtClean="0"/>
              <a:t>2022-12-21</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F1C5CD5-7443-4AFE-839B-D8095893FBCD}" type="slidenum">
              <a:rPr lang="en-CA" smtClean="0"/>
              <a:t>‹#›</a:t>
            </a:fld>
            <a:endParaRPr lang="en-CA"/>
          </a:p>
        </p:txBody>
      </p:sp>
    </p:spTree>
    <p:extLst>
      <p:ext uri="{BB962C8B-B14F-4D97-AF65-F5344CB8AC3E}">
        <p14:creationId xmlns:p14="http://schemas.microsoft.com/office/powerpoint/2010/main" val="28431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Welcome to the Public Works and Engineering booth at the 2022 New Council Orientation Session.  This presentation will provide an overview of these important Township divisions and the services they provide to the community.</a:t>
            </a:r>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a:t>
            </a:fld>
            <a:endParaRPr lang="en-CA"/>
          </a:p>
        </p:txBody>
      </p:sp>
    </p:spTree>
    <p:extLst>
      <p:ext uri="{BB962C8B-B14F-4D97-AF65-F5344CB8AC3E}">
        <p14:creationId xmlns:p14="http://schemas.microsoft.com/office/powerpoint/2010/main" val="8793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Speeding and traffic calming.  In 2022, Township Council approved a Speed Limit Policy and Technical Approach for</a:t>
            </a:r>
            <a:r>
              <a:rPr lang="en-US" sz="1800" dirty="0">
                <a:effectLst/>
                <a:latin typeface="Calibri" panose="020F0502020204030204" pitchFamily="34" charset="0"/>
                <a:ea typeface="Calibri" panose="020F0502020204030204" pitchFamily="34" charset="0"/>
                <a:cs typeface="Times New Roman" panose="02020603050405020304" pitchFamily="18" charset="0"/>
              </a:rPr>
              <a:t> reviewing speed limits, assessing speeding concerns, and implementing effective traffic calming measures in urban and rural areas</a:t>
            </a:r>
            <a:r>
              <a:rPr lang="en-CA" sz="1800" dirty="0">
                <a:effectLst/>
                <a:latin typeface="Calibri" panose="020F0502020204030204" pitchFamily="34" charset="0"/>
                <a:ea typeface="Calibri" panose="020F0502020204030204" pitchFamily="34" charset="0"/>
                <a:cs typeface="Times New Roman" panose="02020603050405020304" pitchFamily="18" charset="0"/>
              </a:rPr>
              <a:t>.  As part of this process, staff in the Engineering Services Group review speeding data and resident concerns and prepare a yearly report to Council with recommendations to make our streets safer.  Residents can report speeding concerns through the Township’s online reporting form on the “Report It” section of the Township’s website, which can be accessed through the link displayed on this slide.</a:t>
            </a:r>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10</a:t>
            </a:fld>
            <a:endParaRPr lang="en-CA"/>
          </a:p>
        </p:txBody>
      </p:sp>
    </p:spTree>
    <p:extLst>
      <p:ext uri="{BB962C8B-B14F-4D97-AF65-F5344CB8AC3E}">
        <p14:creationId xmlns:p14="http://schemas.microsoft.com/office/powerpoint/2010/main" val="206381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Finally, the Engineering Services Team is overseeing the planning, design, and construction of a New Township Operations Centre.  </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Existing Township operations facilities are undersized for current and future needs, and many are beyond their useful service life.  To maintain levels of service in the community and position the Township for future growth, a New Township Operations Centre is needed.  The Township has purchased a 20-acre parcel at 965 Gartshore Street in Fergus for a New Operations Centre, and studies and designs are underway for the new facility.  Per the Draft 2023 Budget, detailed design for the facility is planned to start in 2023, and construction is planned to start in 2025. </a:t>
            </a:r>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11</a:t>
            </a:fld>
            <a:endParaRPr lang="en-CA"/>
          </a:p>
        </p:txBody>
      </p:sp>
    </p:spTree>
    <p:extLst>
      <p:ext uri="{BB962C8B-B14F-4D97-AF65-F5344CB8AC3E}">
        <p14:creationId xmlns:p14="http://schemas.microsoft.com/office/powerpoint/2010/main" val="156792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Public Works.</a:t>
            </a:r>
          </a:p>
          <a:p>
            <a:endParaRPr lang="en-US" dirty="0"/>
          </a:p>
          <a:p>
            <a:r>
              <a:rPr lang="en-US" dirty="0"/>
              <a:t>Public Works is the amazing team that takes care of all aspects of the Township’s road allowances.  From snow plowing and filling pot holes in the winter season, to gravel road maintenance and special event road closures in the summer.  And let’s not forget maintaining our cemeteries and providing the essential service of burials to our community.</a:t>
            </a:r>
          </a:p>
          <a:p>
            <a:endParaRPr lang="en-US" dirty="0"/>
          </a:p>
          <a:p>
            <a:r>
              <a:rPr lang="en-US" dirty="0"/>
              <a:t>We currently have 17 permanent frontline staff, and another four of us who work on the administrative and supervision side of the operation. Our workforce is supplemented with students in the summer and seasonal winter control operators for the winter season.</a:t>
            </a:r>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12</a:t>
            </a:fld>
            <a:endParaRPr lang="en-CA"/>
          </a:p>
        </p:txBody>
      </p:sp>
    </p:spTree>
    <p:extLst>
      <p:ext uri="{BB962C8B-B14F-4D97-AF65-F5344CB8AC3E}">
        <p14:creationId xmlns:p14="http://schemas.microsoft.com/office/powerpoint/2010/main" val="322983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some of the activities Public Works is responsible for… Let’s talk a little bit about Minimum Maintenance Standards or MMS as we sometimes refer to.  </a:t>
            </a:r>
          </a:p>
          <a:p>
            <a:endParaRPr lang="en-US" dirty="0"/>
          </a:p>
          <a:p>
            <a:r>
              <a:rPr lang="en-US" dirty="0"/>
              <a:t>MMS comes from a regulation to the Municipal Act.</a:t>
            </a:r>
          </a:p>
          <a:p>
            <a:endParaRPr lang="en-US" dirty="0"/>
          </a:p>
          <a:p>
            <a:r>
              <a:rPr lang="en-US" dirty="0"/>
              <a:t>While the primary purpose of this regulation is to provide a legal defense for claims against a municipality, it also provides some direction about how to approach road maintenance.</a:t>
            </a:r>
          </a:p>
          <a:p>
            <a:endParaRPr lang="en-US" dirty="0"/>
          </a:p>
          <a:p>
            <a:r>
              <a:rPr lang="en-US" dirty="0"/>
              <a:t>The foundation of these maintenance standards is patrolling and monitoring.  Every Township road is patrolled at least once every 7, 14 or 30 days depending on the traffic volume and posted speed limit.  Based on these patrols, we document and address defects within prescribed timelines.</a:t>
            </a:r>
          </a:p>
          <a:p>
            <a:endParaRPr lang="en-US" dirty="0"/>
          </a:p>
          <a:p>
            <a:r>
              <a:rPr lang="en-US" dirty="0"/>
              <a:t>During the winter months, we monitor weather forecasts and actual road conditions to make sure we’re keeping our roads and sidewalks cleared adequately.  Occasionally, it is necessary to declare a “significant weather event.”  Making this declaration does two things.  First, it signals to the community that we’re dealing with a good size storm that might take us longer than usual to clean up.  And second, it suspends the timeline for response times under the MMS, so the Township is not exposed from a risk and liability perspective.</a:t>
            </a:r>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13</a:t>
            </a:fld>
            <a:endParaRPr lang="en-CA"/>
          </a:p>
        </p:txBody>
      </p:sp>
    </p:spTree>
    <p:extLst>
      <p:ext uri="{BB962C8B-B14F-4D97-AF65-F5344CB8AC3E}">
        <p14:creationId xmlns:p14="http://schemas.microsoft.com/office/powerpoint/2010/main" val="2081882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Public Works had a number of responsibilities throughout the year. </a:t>
            </a:r>
          </a:p>
          <a:p>
            <a:endParaRPr lang="en-US" dirty="0"/>
          </a:p>
          <a:p>
            <a:r>
              <a:rPr lang="en-US" dirty="0"/>
              <a:t>In addition to these core activities, we also help with some Engineering Capital projects, Environmental services activities and other various requests that come in from other departments or other partners.</a:t>
            </a:r>
          </a:p>
          <a:p>
            <a:endParaRPr lang="en-US" dirty="0"/>
          </a:p>
          <a:p>
            <a:r>
              <a:rPr lang="en-US" dirty="0"/>
              <a:t>Let’s take a closer look at some of these.</a:t>
            </a:r>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14</a:t>
            </a:fld>
            <a:endParaRPr lang="en-CA"/>
          </a:p>
        </p:txBody>
      </p:sp>
    </p:spTree>
    <p:extLst>
      <p:ext uri="{BB962C8B-B14F-4D97-AF65-F5344CB8AC3E}">
        <p14:creationId xmlns:p14="http://schemas.microsoft.com/office/powerpoint/2010/main" val="35692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complete the variety of tasks, we have a wide-range of equipment to get it done.</a:t>
            </a:r>
          </a:p>
          <a:p>
            <a:endParaRPr lang="en-US" dirty="0"/>
          </a:p>
          <a:p>
            <a:r>
              <a:rPr lang="en-US" dirty="0"/>
              <a:t>Plow trucks that haul gravel in the summer.  Backhoes might clear snow in parking lots in the morning, and dig a grave in the afternoon. </a:t>
            </a:r>
          </a:p>
          <a:p>
            <a:endParaRPr lang="en-US" dirty="0"/>
          </a:p>
          <a:p>
            <a:r>
              <a:rPr lang="en-US" dirty="0"/>
              <a:t>Our staff do a great job keeping up on maintenance of their equipment.  In 2021 we signed a shared services agreement with the County for repairs and annual inspections that require a licensed mechanic. It’s only been a few months with this arrangement, but it’s already proven to be a great resource to have that level of expertise looking at our assets from an owner perspective.  </a:t>
            </a:r>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15</a:t>
            </a:fld>
            <a:endParaRPr lang="en-CA"/>
          </a:p>
        </p:txBody>
      </p:sp>
    </p:spTree>
    <p:extLst>
      <p:ext uri="{BB962C8B-B14F-4D97-AF65-F5344CB8AC3E}">
        <p14:creationId xmlns:p14="http://schemas.microsoft.com/office/powerpoint/2010/main" val="4074923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many major structures such as bridges and large concrete culverts, the Township is responsible for countless other cross-road and driveway culverts that keep water flowing where it needs to go.  Proper drainage may be the most critical factor in keeping roads in good condition over their lifetime.  When road bases aren’t able to drain it creates all kinds of problems.  </a:t>
            </a:r>
          </a:p>
          <a:p>
            <a:endParaRPr lang="en-US" dirty="0"/>
          </a:p>
          <a:p>
            <a:r>
              <a:rPr lang="en-US" dirty="0"/>
              <a:t>Public Works staff clear ditches and replace culverts based on inspections and observations from spring run-off.</a:t>
            </a:r>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16</a:t>
            </a:fld>
            <a:endParaRPr lang="en-CA"/>
          </a:p>
        </p:txBody>
      </p:sp>
    </p:spTree>
    <p:extLst>
      <p:ext uri="{BB962C8B-B14F-4D97-AF65-F5344CB8AC3E}">
        <p14:creationId xmlns:p14="http://schemas.microsoft.com/office/powerpoint/2010/main" val="2327394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we received a report identifying the condition and some recommendations for our gravel road network.  This helps to inform our approach to keeping our 200 km of gravel roads maintenance as well as possible with the funding available.  </a:t>
            </a:r>
          </a:p>
          <a:p>
            <a:endParaRPr lang="en-US" dirty="0"/>
          </a:p>
          <a:p>
            <a:r>
              <a:rPr lang="en-US" dirty="0"/>
              <a:t>Gravel roads require dust suppressant every spring to keep the road in tact and livable for residents.  They also required additional gravel every 2 to 4 years depending primarily on the volume of traffic.  In some situations it’s also necessary to build up gravel roads.  In other circumstances it is beneficial to convert to an asphalt road or apply a surface treatment.</a:t>
            </a:r>
          </a:p>
          <a:p>
            <a:endParaRPr lang="en-US" dirty="0"/>
          </a:p>
          <a:p>
            <a:r>
              <a:rPr lang="en-US" dirty="0"/>
              <a:t>Most people don’t realize that while asphalt roads do cost more for initial construction, gravel roads actually cost more to build and maintain over the lifecycle of the asset. Optimal funding for our gravel roads is about $2M annually. </a:t>
            </a:r>
          </a:p>
          <a:p>
            <a:endParaRPr lang="en-US" dirty="0"/>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17</a:t>
            </a:fld>
            <a:endParaRPr lang="en-CA"/>
          </a:p>
        </p:txBody>
      </p:sp>
    </p:spTree>
    <p:extLst>
      <p:ext uri="{BB962C8B-B14F-4D97-AF65-F5344CB8AC3E}">
        <p14:creationId xmlns:p14="http://schemas.microsoft.com/office/powerpoint/2010/main" val="2084650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Works is responsible for all snow removal activities, including Township owned parking lots.  Some lots, i.e. </a:t>
            </a:r>
            <a:r>
              <a:rPr lang="en-US" dirty="0" err="1"/>
              <a:t>Sportplex</a:t>
            </a:r>
            <a:r>
              <a:rPr lang="en-US" dirty="0"/>
              <a:t>, are contracted out, while other are part of our routes.</a:t>
            </a:r>
          </a:p>
          <a:p>
            <a:endParaRPr lang="en-US" dirty="0"/>
          </a:p>
          <a:p>
            <a:r>
              <a:rPr lang="en-US" dirty="0"/>
              <a:t>Although we’ve been clearing snow for generations, we’re continuously reviewing our operations to find efficiencies and adjust routes for new subdivisions coming online.</a:t>
            </a:r>
          </a:p>
          <a:p>
            <a:endParaRPr lang="en-US" dirty="0"/>
          </a:p>
          <a:p>
            <a:r>
              <a:rPr lang="en-US" dirty="0"/>
              <a:t>As mentioned previously, we monitor weather forecasts and actual road conditions according to the provincial minimum maintenance standards.  When there’s snow to deal with, staff typically start early to get a head start on priority roads and sidewalks in school areas.</a:t>
            </a:r>
          </a:p>
          <a:p>
            <a:endParaRPr lang="en-US" dirty="0"/>
          </a:p>
          <a:p>
            <a:r>
              <a:rPr lang="en-US" dirty="0"/>
              <a:t>This is your first formal invitation to come for a ride-along with one of our operators.  To get the full experience, I’d recommend a 5 a.m. start, but anytime there’s snow out will give you a brand new appreciation for what our professional </a:t>
            </a:r>
            <a:r>
              <a:rPr lang="en-US"/>
              <a:t>drivers encounter.</a:t>
            </a:r>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18</a:t>
            </a:fld>
            <a:endParaRPr lang="en-CA"/>
          </a:p>
        </p:txBody>
      </p:sp>
    </p:spTree>
    <p:extLst>
      <p:ext uri="{BB962C8B-B14F-4D97-AF65-F5344CB8AC3E}">
        <p14:creationId xmlns:p14="http://schemas.microsoft.com/office/powerpoint/2010/main" val="3782356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all the other operational activities, our Public Works staff take pride in being there for our community in caring for our cemeteries.  Our students keep the grass cut and trimmed, and our full-time staff are there for funerals from full burials to openings in a columbarium.  </a:t>
            </a:r>
          </a:p>
          <a:p>
            <a:endParaRPr lang="en-US" dirty="0"/>
          </a:p>
          <a:p>
            <a:r>
              <a:rPr lang="en-US" dirty="0"/>
              <a:t>In addition to Elora and </a:t>
            </a:r>
            <a:r>
              <a:rPr lang="en-US" dirty="0" err="1"/>
              <a:t>Belsyde</a:t>
            </a:r>
            <a:r>
              <a:rPr lang="en-US" dirty="0"/>
              <a:t> Cemeteries, we have a handful of historic rural cemeteries that we maintain.</a:t>
            </a:r>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19</a:t>
            </a:fld>
            <a:endParaRPr lang="en-CA"/>
          </a:p>
        </p:txBody>
      </p:sp>
    </p:spTree>
    <p:extLst>
      <p:ext uri="{BB962C8B-B14F-4D97-AF65-F5344CB8AC3E}">
        <p14:creationId xmlns:p14="http://schemas.microsoft.com/office/powerpoint/2010/main" val="245103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dirty="0">
                <a:effectLst/>
                <a:latin typeface="Calibri" panose="020F0502020204030204" pitchFamily="34" charset="0"/>
                <a:ea typeface="Calibri" panose="020F0502020204030204" pitchFamily="34" charset="0"/>
                <a:cs typeface="Times New Roman" panose="02020603050405020304" pitchFamily="18" charset="0"/>
              </a:rPr>
              <a:t>In this presentation, we will provide:</a:t>
            </a: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An Overview of Public Works and Engineering Services</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As well as Details on: </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Bridge Rehabilitation and Replacement</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Road Reconstructions</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New Water Supply Well Drilling and Exploration</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Speeding and Traffic Calming</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The New Township Operations Centre</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Minimum Maintenance Standards</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Fleet Repair and Maintenance</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Ditching and Stormwater Drainage</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Gravel Road Maintenance</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Winter Maintenance</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And Cemeteries</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000" dirty="0"/>
          </a:p>
        </p:txBody>
      </p:sp>
      <p:sp>
        <p:nvSpPr>
          <p:cNvPr id="4" name="Slide Number Placeholder 3"/>
          <p:cNvSpPr>
            <a:spLocks noGrp="1"/>
          </p:cNvSpPr>
          <p:nvPr>
            <p:ph type="sldNum" sz="quarter" idx="5"/>
          </p:nvPr>
        </p:nvSpPr>
        <p:spPr/>
        <p:txBody>
          <a:bodyPr/>
          <a:lstStyle/>
          <a:p>
            <a:fld id="{FF1C5CD5-7443-4AFE-839B-D8095893FBCD}" type="slidenum">
              <a:rPr lang="en-CA" smtClean="0"/>
              <a:t>2</a:t>
            </a:fld>
            <a:endParaRPr lang="en-CA"/>
          </a:p>
        </p:txBody>
      </p:sp>
    </p:spTree>
    <p:extLst>
      <p:ext uri="{BB962C8B-B14F-4D97-AF65-F5344CB8AC3E}">
        <p14:creationId xmlns:p14="http://schemas.microsoft.com/office/powerpoint/2010/main" val="1670127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F1C5CD5-7443-4AFE-839B-D8095893FBCD}" type="slidenum">
              <a:rPr lang="en-CA" smtClean="0"/>
              <a:t>20</a:t>
            </a:fld>
            <a:endParaRPr lang="en-CA"/>
          </a:p>
        </p:txBody>
      </p:sp>
    </p:spTree>
    <p:extLst>
      <p:ext uri="{BB962C8B-B14F-4D97-AF65-F5344CB8AC3E}">
        <p14:creationId xmlns:p14="http://schemas.microsoft.com/office/powerpoint/2010/main" val="77858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As illustrated in this organizational chart, the Public Works and Engineering Services Groups are both within the Infrastructure Services Department, reporting to the Managing Director of Infrastructure Services.  The two groups are led by the Manager of Public Works, and the Manager of Engineering, respectively.</a:t>
            </a:r>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3</a:t>
            </a:fld>
            <a:endParaRPr lang="en-CA"/>
          </a:p>
        </p:txBody>
      </p:sp>
    </p:spTree>
    <p:extLst>
      <p:ext uri="{BB962C8B-B14F-4D97-AF65-F5344CB8AC3E}">
        <p14:creationId xmlns:p14="http://schemas.microsoft.com/office/powerpoint/2010/main" val="424574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Engineering Services.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concept to construction, the Engineering Services team is responsible for ensuring that the Township’s bridges, roads, water systems, and sewer systems are safe, functional, and sized to meet current and future needs of the community.</a:t>
            </a:r>
          </a:p>
          <a:p>
            <a:pPr>
              <a:lnSpc>
                <a:spcPct val="107000"/>
              </a:lnSpc>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The team includes the Manager of Engineering, two Capital Project Managers, two Technologists, and the GIS Technician.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4</a:t>
            </a:fld>
            <a:endParaRPr lang="en-CA"/>
          </a:p>
        </p:txBody>
      </p:sp>
    </p:spTree>
    <p:extLst>
      <p:ext uri="{BB962C8B-B14F-4D97-AF65-F5344CB8AC3E}">
        <p14:creationId xmlns:p14="http://schemas.microsoft.com/office/powerpoint/2010/main" val="396515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But how do we plan and build the infrastructure needed to service our community?  Foundational plans and studies identify </a:t>
            </a:r>
            <a:r>
              <a:rPr lang="en-US" sz="1800" dirty="0">
                <a:effectLst/>
                <a:latin typeface="Calibri" panose="020F0502020204030204" pitchFamily="34" charset="0"/>
                <a:ea typeface="Calibri" panose="020F0502020204030204" pitchFamily="34" charset="0"/>
                <a:cs typeface="Times New Roman" panose="02020603050405020304" pitchFamily="18" charset="0"/>
              </a:rPr>
              <a:t>infrastructure needs to meet current demands and future growth, and serve as important inputs into the Capital Budget and Forecast.  Examples of important plans and studies informing this process include the Township’s 2022 Asset Management Plan, Master Plans such as the Water Supply Master Plan and the Transportation Master Plan, and the Development Charges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Backgroud</a:t>
            </a:r>
            <a:r>
              <a:rPr lang="en-US" sz="1800" dirty="0">
                <a:effectLst/>
                <a:latin typeface="Calibri" panose="020F0502020204030204" pitchFamily="34" charset="0"/>
                <a:ea typeface="Calibri" panose="020F0502020204030204" pitchFamily="34" charset="0"/>
                <a:cs typeface="Times New Roman" panose="02020603050405020304" pitchFamily="18" charset="0"/>
              </a:rPr>
              <a:t> Study.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5</a:t>
            </a:fld>
            <a:endParaRPr lang="en-CA"/>
          </a:p>
        </p:txBody>
      </p:sp>
    </p:spTree>
    <p:extLst>
      <p:ext uri="{BB962C8B-B14F-4D97-AF65-F5344CB8AC3E}">
        <p14:creationId xmlns:p14="http://schemas.microsoft.com/office/powerpoint/2010/main" val="113745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 core service of the Engineering Services team is oversight of the Township’s Bridge Rehabilitation and Replacement Program.  The Township has 111 bridges, including culverts, that have a span of 3 meters or more.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 2015, Council approved a budget that included a Dedicated Capital Levy specific to bridges and major culverts. The Dedicated Capital Levy, in addition to the Townships Ontario Community Infrastructure Fund annual allocation from the province, is directed exclusively to fund the Township’s Bridge Rebuilding Program.</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Bridge replacements typically follow a three-year process: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 year one, the Township conducts a Municipal Environment Assessment Study to establish a bridge solution</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 year two, detailed engineering design and permitting is completed for the replacement bridge</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cs typeface="Times New Roman" panose="02020603050405020304" pitchFamily="18" charset="0"/>
              </a:rPr>
              <a:t>And in year three, the replacement bridge is constructed</a:t>
            </a:r>
            <a:endParaRPr lang="en-CA" sz="1050" dirty="0"/>
          </a:p>
        </p:txBody>
      </p:sp>
      <p:sp>
        <p:nvSpPr>
          <p:cNvPr id="4" name="Slide Number Placeholder 3"/>
          <p:cNvSpPr>
            <a:spLocks noGrp="1"/>
          </p:cNvSpPr>
          <p:nvPr>
            <p:ph type="sldNum" sz="quarter" idx="5"/>
          </p:nvPr>
        </p:nvSpPr>
        <p:spPr/>
        <p:txBody>
          <a:bodyPr/>
          <a:lstStyle/>
          <a:p>
            <a:fld id="{FF1C5CD5-7443-4AFE-839B-D8095893FBCD}" type="slidenum">
              <a:rPr lang="en-CA" smtClean="0"/>
              <a:t>6</a:t>
            </a:fld>
            <a:endParaRPr lang="en-CA"/>
          </a:p>
        </p:txBody>
      </p:sp>
    </p:spTree>
    <p:extLst>
      <p:ext uri="{BB962C8B-B14F-4D97-AF65-F5344CB8AC3E}">
        <p14:creationId xmlns:p14="http://schemas.microsoft.com/office/powerpoint/2010/main" val="4094731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As outlined in the Township’s Asset Management Plan, bridges are given an overall risk rating based on multiple factors.  Examples of factors included in the risk rating calculation include bridge condition, detour length, traffic volume, and impacts to emergency response times.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Bridges with a higher risk rating are prioritized for repair or replacement within the Township’s Bridges and Major Culverts 10-Year Forecast, which is part of the annual capital budget</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Two major bridge replacements are planned for construction in 2023: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tabLst>
                <a:tab pos="9144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Bridge 24-WG, located on the First Line, in former West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Garafraxa</a:t>
            </a:r>
            <a:r>
              <a:rPr lang="en-US" sz="1600" dirty="0">
                <a:effectLst/>
                <a:latin typeface="Calibri" panose="020F0502020204030204" pitchFamily="34" charset="0"/>
                <a:ea typeface="Calibri" panose="020F0502020204030204" pitchFamily="34" charset="0"/>
                <a:cs typeface="Times New Roman" panose="02020603050405020304" pitchFamily="18" charset="0"/>
              </a:rPr>
              <a:t> Township</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tabLst>
                <a:tab pos="9144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And Bridge 16-WG, located on the Fifth Line, in former West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Garafraxa</a:t>
            </a:r>
            <a:r>
              <a:rPr lang="en-US" sz="1600" dirty="0">
                <a:effectLst/>
                <a:latin typeface="Calibri" panose="020F0502020204030204" pitchFamily="34" charset="0"/>
                <a:ea typeface="Calibri" panose="020F0502020204030204" pitchFamily="34" charset="0"/>
                <a:cs typeface="Times New Roman" panose="02020603050405020304" pitchFamily="18" charset="0"/>
              </a:rPr>
              <a:t> Township</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dirty="0"/>
          </a:p>
        </p:txBody>
      </p:sp>
      <p:sp>
        <p:nvSpPr>
          <p:cNvPr id="4" name="Slide Number Placeholder 3"/>
          <p:cNvSpPr>
            <a:spLocks noGrp="1"/>
          </p:cNvSpPr>
          <p:nvPr>
            <p:ph type="sldNum" sz="quarter" idx="5"/>
          </p:nvPr>
        </p:nvSpPr>
        <p:spPr/>
        <p:txBody>
          <a:bodyPr/>
          <a:lstStyle/>
          <a:p>
            <a:fld id="{FF1C5CD5-7443-4AFE-839B-D8095893FBCD}" type="slidenum">
              <a:rPr lang="en-CA" smtClean="0"/>
              <a:t>7</a:t>
            </a:fld>
            <a:endParaRPr lang="en-CA"/>
          </a:p>
        </p:txBody>
      </p:sp>
    </p:spTree>
    <p:extLst>
      <p:ext uri="{BB962C8B-B14F-4D97-AF65-F5344CB8AC3E}">
        <p14:creationId xmlns:p14="http://schemas.microsoft.com/office/powerpoint/2010/main" val="10755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400" dirty="0">
                <a:effectLst/>
                <a:latin typeface="Calibri" panose="020F0502020204030204" pitchFamily="34" charset="0"/>
                <a:ea typeface="Calibri" panose="020F0502020204030204" pitchFamily="34" charset="0"/>
                <a:cs typeface="Times New Roman" panose="02020603050405020304" pitchFamily="18" charset="0"/>
              </a:rPr>
              <a:t>Road reconstructions and the replacement of linear assets are another important focus area for the Engineering Services team.</a:t>
            </a:r>
          </a:p>
          <a:p>
            <a:pPr>
              <a:lnSpc>
                <a:spcPct val="107000"/>
              </a:lnSpc>
              <a:spcAft>
                <a:spcPts val="800"/>
              </a:spcAft>
            </a:pPr>
            <a:r>
              <a:rPr lang="en-CA" sz="1400" dirty="0">
                <a:effectLst/>
                <a:latin typeface="Calibri" panose="020F0502020204030204" pitchFamily="34" charset="0"/>
                <a:ea typeface="Calibri" panose="020F0502020204030204" pitchFamily="34" charset="0"/>
                <a:cs typeface="Times New Roman" panose="02020603050405020304" pitchFamily="18" charset="0"/>
              </a:rPr>
              <a:t>This work includes </a:t>
            </a:r>
            <a:r>
              <a:rPr lang="en-US" sz="1400" dirty="0">
                <a:effectLst/>
                <a:latin typeface="Calibri" panose="020F0502020204030204" pitchFamily="34" charset="0"/>
                <a:ea typeface="Calibri" panose="020F0502020204030204" pitchFamily="34" charset="0"/>
                <a:cs typeface="Times New Roman" panose="02020603050405020304" pitchFamily="18" charset="0"/>
              </a:rPr>
              <a:t>replacement or upgrading of watermains, sanitary sewers, storm sewers, roads, sidewalks, and other utilities to ensure Township infrastructure is safe, reliable, and functional.</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Similar to bridges, these infrastructure needs are prioritized in accordance with the Asset Management Plan.</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Major reconstruction projects planned in 2023 and beyond include:</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full reconstruction of East Mill Street from Metcalfe Street to Melville Street in Elora.  Construction on this project is planned to start in 2023.</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full reconstruction of Beatty Line from St. Andrew Street to Millage Lane in Fergus.  Construction on this project is also planned to start in 2023.</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And the full reconstruction of St. David Street North from St. Andrew Street to Edinburgh Avenue in Fergus.  Construction on this project is planned to start in 2024, and continue beyond 2025.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050" dirty="0"/>
          </a:p>
        </p:txBody>
      </p:sp>
      <p:sp>
        <p:nvSpPr>
          <p:cNvPr id="4" name="Slide Number Placeholder 3"/>
          <p:cNvSpPr>
            <a:spLocks noGrp="1"/>
          </p:cNvSpPr>
          <p:nvPr>
            <p:ph type="sldNum" sz="quarter" idx="5"/>
          </p:nvPr>
        </p:nvSpPr>
        <p:spPr/>
        <p:txBody>
          <a:bodyPr/>
          <a:lstStyle/>
          <a:p>
            <a:fld id="{FF1C5CD5-7443-4AFE-839B-D8095893FBCD}" type="slidenum">
              <a:rPr lang="en-CA" smtClean="0"/>
              <a:t>8</a:t>
            </a:fld>
            <a:endParaRPr lang="en-CA"/>
          </a:p>
        </p:txBody>
      </p:sp>
    </p:spTree>
    <p:extLst>
      <p:ext uri="{BB962C8B-B14F-4D97-AF65-F5344CB8AC3E}">
        <p14:creationId xmlns:p14="http://schemas.microsoft.com/office/powerpoint/2010/main" val="217554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New Water Supply Well Drilling and Exploration.  As outlined in the Water Supply Master Plan, the Township needs to increase our current water supply to accommodate future growth.  To accommodate this, replacement water supply wells have been drilled at the existing Fergus Well F2 and F5 sites to improve water quality and production from these locations.</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Township is also in process of drilling test wells in four new well exploration  areas outside of Fergus and Elora, to determine if these areas could be the sites of future water supply wells.  The highlighted circles in the displayed map show the locations of these new well exploration areas.  The Engineering Services team is overseeing this project.</a:t>
            </a:r>
          </a:p>
          <a:p>
            <a:endParaRPr lang="en-CA" dirty="0"/>
          </a:p>
        </p:txBody>
      </p:sp>
      <p:sp>
        <p:nvSpPr>
          <p:cNvPr id="4" name="Slide Number Placeholder 3"/>
          <p:cNvSpPr>
            <a:spLocks noGrp="1"/>
          </p:cNvSpPr>
          <p:nvPr>
            <p:ph type="sldNum" sz="quarter" idx="5"/>
          </p:nvPr>
        </p:nvSpPr>
        <p:spPr/>
        <p:txBody>
          <a:bodyPr/>
          <a:lstStyle/>
          <a:p>
            <a:fld id="{FF1C5CD5-7443-4AFE-839B-D8095893FBCD}" type="slidenum">
              <a:rPr lang="en-CA" smtClean="0"/>
              <a:t>9</a:t>
            </a:fld>
            <a:endParaRPr lang="en-CA"/>
          </a:p>
        </p:txBody>
      </p:sp>
    </p:spTree>
    <p:extLst>
      <p:ext uri="{BB962C8B-B14F-4D97-AF65-F5344CB8AC3E}">
        <p14:creationId xmlns:p14="http://schemas.microsoft.com/office/powerpoint/2010/main" val="392115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76EF-2140-4EF8-A0F5-B57BC02EB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9F2105C-BA07-49A7-8595-B28E6C9A7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1E89FB4-DEA7-4CC2-8949-5975C778DE3E}"/>
              </a:ext>
            </a:extLst>
          </p:cNvPr>
          <p:cNvSpPr>
            <a:spLocks noGrp="1"/>
          </p:cNvSpPr>
          <p:nvPr>
            <p:ph type="dt" sz="half" idx="10"/>
          </p:nvPr>
        </p:nvSpPr>
        <p:spPr/>
        <p:txBody>
          <a:bodyPr/>
          <a:lstStyle/>
          <a:p>
            <a:fld id="{56036B03-0234-4FFC-B039-31C05A1E81B2}" type="datetime1">
              <a:rPr lang="en-CA" smtClean="0"/>
              <a:t>2022-12-21</a:t>
            </a:fld>
            <a:endParaRPr lang="en-CA"/>
          </a:p>
        </p:txBody>
      </p:sp>
      <p:sp>
        <p:nvSpPr>
          <p:cNvPr id="5" name="Footer Placeholder 4">
            <a:extLst>
              <a:ext uri="{FF2B5EF4-FFF2-40B4-BE49-F238E27FC236}">
                <a16:creationId xmlns:a16="http://schemas.microsoft.com/office/drawing/2014/main" id="{BED9B718-232B-4DAA-9D32-AA3BB56B636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2015F4-15A0-442B-9655-0CEA7F0226AD}"/>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13145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F70B-B474-4357-9E7A-5487BC63C6F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20C1BE-B815-4C7E-8242-4477DA46D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861137-9EB2-4411-B005-536E07213A39}"/>
              </a:ext>
            </a:extLst>
          </p:cNvPr>
          <p:cNvSpPr>
            <a:spLocks noGrp="1"/>
          </p:cNvSpPr>
          <p:nvPr>
            <p:ph type="dt" sz="half" idx="10"/>
          </p:nvPr>
        </p:nvSpPr>
        <p:spPr/>
        <p:txBody>
          <a:bodyPr/>
          <a:lstStyle/>
          <a:p>
            <a:fld id="{933BBBD3-C4EE-4B45-BBB5-A22F07ADCE7F}" type="datetime1">
              <a:rPr lang="en-CA" smtClean="0"/>
              <a:t>2022-12-21</a:t>
            </a:fld>
            <a:endParaRPr lang="en-CA"/>
          </a:p>
        </p:txBody>
      </p:sp>
      <p:sp>
        <p:nvSpPr>
          <p:cNvPr id="5" name="Footer Placeholder 4">
            <a:extLst>
              <a:ext uri="{FF2B5EF4-FFF2-40B4-BE49-F238E27FC236}">
                <a16:creationId xmlns:a16="http://schemas.microsoft.com/office/drawing/2014/main" id="{887218E0-5447-4074-A80C-5500521A528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40B498-3742-4E12-862A-622A82843728}"/>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067542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61337-47F3-475C-A658-927E620DA5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9035A0E-54D0-4FE7-9A58-50E5C0C2E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C33E77-2E1C-4FC8-822C-45A9ED90B595}"/>
              </a:ext>
            </a:extLst>
          </p:cNvPr>
          <p:cNvSpPr>
            <a:spLocks noGrp="1"/>
          </p:cNvSpPr>
          <p:nvPr>
            <p:ph type="dt" sz="half" idx="10"/>
          </p:nvPr>
        </p:nvSpPr>
        <p:spPr/>
        <p:txBody>
          <a:bodyPr/>
          <a:lstStyle/>
          <a:p>
            <a:fld id="{5E8D10E2-2745-4BE3-B617-D9A3E6859756}" type="datetime1">
              <a:rPr lang="en-CA" smtClean="0"/>
              <a:t>2022-12-21</a:t>
            </a:fld>
            <a:endParaRPr lang="en-CA"/>
          </a:p>
        </p:txBody>
      </p:sp>
      <p:sp>
        <p:nvSpPr>
          <p:cNvPr id="5" name="Footer Placeholder 4">
            <a:extLst>
              <a:ext uri="{FF2B5EF4-FFF2-40B4-BE49-F238E27FC236}">
                <a16:creationId xmlns:a16="http://schemas.microsoft.com/office/drawing/2014/main" id="{F3852892-59DA-4C09-965A-39A460C6474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DCDAB5-65B9-49C4-A733-D9A5FDCF5CFC}"/>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499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5A0D-3C0F-41FB-8143-569AB8E6BA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2932CC-78DD-4FF5-84ED-29F842BB6B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2877412-C49C-464A-B1B5-8D3ACE4400EE}"/>
              </a:ext>
            </a:extLst>
          </p:cNvPr>
          <p:cNvSpPr>
            <a:spLocks noGrp="1"/>
          </p:cNvSpPr>
          <p:nvPr>
            <p:ph type="dt" sz="half" idx="10"/>
          </p:nvPr>
        </p:nvSpPr>
        <p:spPr/>
        <p:txBody>
          <a:bodyPr/>
          <a:lstStyle/>
          <a:p>
            <a:fld id="{8839A319-3753-4FE1-A260-E0BEFFB79414}" type="datetime1">
              <a:rPr lang="en-CA" smtClean="0"/>
              <a:t>2022-12-21</a:t>
            </a:fld>
            <a:endParaRPr lang="en-CA"/>
          </a:p>
        </p:txBody>
      </p:sp>
      <p:sp>
        <p:nvSpPr>
          <p:cNvPr id="5" name="Footer Placeholder 4">
            <a:extLst>
              <a:ext uri="{FF2B5EF4-FFF2-40B4-BE49-F238E27FC236}">
                <a16:creationId xmlns:a16="http://schemas.microsoft.com/office/drawing/2014/main" id="{FABD39C8-7A21-455E-BAA2-AFF4B10A52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0041639-3348-4EFC-BCAC-D0FFB4F3D59C}"/>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07062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C07A-358D-418B-A779-DD67D2C216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0DAC8F2-F43C-48E0-B848-D9346A682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4B3F82-E1A0-430D-BE9B-0EA8D8239E90}"/>
              </a:ext>
            </a:extLst>
          </p:cNvPr>
          <p:cNvSpPr>
            <a:spLocks noGrp="1"/>
          </p:cNvSpPr>
          <p:nvPr>
            <p:ph type="dt" sz="half" idx="10"/>
          </p:nvPr>
        </p:nvSpPr>
        <p:spPr/>
        <p:txBody>
          <a:bodyPr/>
          <a:lstStyle/>
          <a:p>
            <a:fld id="{E71D6008-CC69-4652-90EF-9A31E26E066B}" type="datetime1">
              <a:rPr lang="en-CA" smtClean="0"/>
              <a:t>2022-12-21</a:t>
            </a:fld>
            <a:endParaRPr lang="en-CA"/>
          </a:p>
        </p:txBody>
      </p:sp>
      <p:sp>
        <p:nvSpPr>
          <p:cNvPr id="5" name="Footer Placeholder 4">
            <a:extLst>
              <a:ext uri="{FF2B5EF4-FFF2-40B4-BE49-F238E27FC236}">
                <a16:creationId xmlns:a16="http://schemas.microsoft.com/office/drawing/2014/main" id="{B4051712-4FFF-40BD-8CA7-8AD446C76B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A8E3E3-C3F7-4DF4-8116-6589F28B8BB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41952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77E2-4BA1-4D59-86BD-4D8581C416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42E3EF0-51AE-43D9-858B-CB7712AC08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6D71C8D-6756-4DCE-A2AD-AB4397AE19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1315176-089D-444A-A705-847CD24E6892}"/>
              </a:ext>
            </a:extLst>
          </p:cNvPr>
          <p:cNvSpPr>
            <a:spLocks noGrp="1"/>
          </p:cNvSpPr>
          <p:nvPr>
            <p:ph type="dt" sz="half" idx="10"/>
          </p:nvPr>
        </p:nvSpPr>
        <p:spPr/>
        <p:txBody>
          <a:bodyPr/>
          <a:lstStyle/>
          <a:p>
            <a:fld id="{67947FF9-2C01-4F24-8270-B9AF4375DF92}" type="datetime1">
              <a:rPr lang="en-CA" smtClean="0"/>
              <a:t>2022-12-21</a:t>
            </a:fld>
            <a:endParaRPr lang="en-CA"/>
          </a:p>
        </p:txBody>
      </p:sp>
      <p:sp>
        <p:nvSpPr>
          <p:cNvPr id="6" name="Footer Placeholder 5">
            <a:extLst>
              <a:ext uri="{FF2B5EF4-FFF2-40B4-BE49-F238E27FC236}">
                <a16:creationId xmlns:a16="http://schemas.microsoft.com/office/drawing/2014/main" id="{8F72C6F0-8FD8-4899-BA42-A3AFC4C3E85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14A2645-7A98-4EAC-9B72-1300B293272D}"/>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5830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B23D-52D8-4430-A433-83ACE7E9FE3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C0F316C-CFCD-4106-881F-06165715F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B5460E-7056-475A-963A-9623C0933E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72DFF40-5605-4806-9DE3-88D0B5093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E07CFB-96A0-469A-808D-78C12C2A64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CF5F32F-B048-42CF-A606-F78D72F6E436}"/>
              </a:ext>
            </a:extLst>
          </p:cNvPr>
          <p:cNvSpPr>
            <a:spLocks noGrp="1"/>
          </p:cNvSpPr>
          <p:nvPr>
            <p:ph type="dt" sz="half" idx="10"/>
          </p:nvPr>
        </p:nvSpPr>
        <p:spPr/>
        <p:txBody>
          <a:bodyPr/>
          <a:lstStyle/>
          <a:p>
            <a:fld id="{ED7621A0-ADBE-4D73-A2C4-6FC858E06240}" type="datetime1">
              <a:rPr lang="en-CA" smtClean="0"/>
              <a:t>2022-12-21</a:t>
            </a:fld>
            <a:endParaRPr lang="en-CA"/>
          </a:p>
        </p:txBody>
      </p:sp>
      <p:sp>
        <p:nvSpPr>
          <p:cNvPr id="8" name="Footer Placeholder 7">
            <a:extLst>
              <a:ext uri="{FF2B5EF4-FFF2-40B4-BE49-F238E27FC236}">
                <a16:creationId xmlns:a16="http://schemas.microsoft.com/office/drawing/2014/main" id="{443F4CCE-8B37-4BDB-BA39-E02E36F0413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85232B4-5D49-40EA-B3E4-A8C1FEB0B7A3}"/>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417836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863A-6894-4DD2-8F0D-4F1840C195B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5240696-A67B-4B2F-BE43-256EC0DD7239}"/>
              </a:ext>
            </a:extLst>
          </p:cNvPr>
          <p:cNvSpPr>
            <a:spLocks noGrp="1"/>
          </p:cNvSpPr>
          <p:nvPr>
            <p:ph type="dt" sz="half" idx="10"/>
          </p:nvPr>
        </p:nvSpPr>
        <p:spPr/>
        <p:txBody>
          <a:bodyPr/>
          <a:lstStyle/>
          <a:p>
            <a:fld id="{A3417257-2759-4AE8-9E6E-62F5DAB75DA1}" type="datetime1">
              <a:rPr lang="en-CA" smtClean="0"/>
              <a:t>2022-12-21</a:t>
            </a:fld>
            <a:endParaRPr lang="en-CA"/>
          </a:p>
        </p:txBody>
      </p:sp>
      <p:sp>
        <p:nvSpPr>
          <p:cNvPr id="4" name="Footer Placeholder 3">
            <a:extLst>
              <a:ext uri="{FF2B5EF4-FFF2-40B4-BE49-F238E27FC236}">
                <a16:creationId xmlns:a16="http://schemas.microsoft.com/office/drawing/2014/main" id="{95ACADB6-AEB9-479F-BEEF-31FCD2B1C68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0AB1C09-D38F-4864-89C0-0C5A1EDC7F23}"/>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62589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FB1D8-20AA-41C0-B7E5-DA35B87056BB}"/>
              </a:ext>
            </a:extLst>
          </p:cNvPr>
          <p:cNvSpPr>
            <a:spLocks noGrp="1"/>
          </p:cNvSpPr>
          <p:nvPr>
            <p:ph type="dt" sz="half" idx="10"/>
          </p:nvPr>
        </p:nvSpPr>
        <p:spPr/>
        <p:txBody>
          <a:bodyPr/>
          <a:lstStyle/>
          <a:p>
            <a:fld id="{12F0A325-ACB6-473F-B3AC-EA190A52277D}" type="datetime1">
              <a:rPr lang="en-CA" smtClean="0"/>
              <a:t>2022-12-21</a:t>
            </a:fld>
            <a:endParaRPr lang="en-CA"/>
          </a:p>
        </p:txBody>
      </p:sp>
      <p:sp>
        <p:nvSpPr>
          <p:cNvPr id="3" name="Footer Placeholder 2">
            <a:extLst>
              <a:ext uri="{FF2B5EF4-FFF2-40B4-BE49-F238E27FC236}">
                <a16:creationId xmlns:a16="http://schemas.microsoft.com/office/drawing/2014/main" id="{05E1C36E-AF3B-47C3-903D-BD815D99AB8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69A6D2E-B35D-497B-A0D2-1923CFC9862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75366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3B4C-C1DD-4D92-9A13-1407A6315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B4DCBE3-80A2-46FB-955C-935877A21C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AEB47E7-8234-4752-8833-64F513AAE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0230E-0F49-42AC-ADB7-9DBD75987754}"/>
              </a:ext>
            </a:extLst>
          </p:cNvPr>
          <p:cNvSpPr>
            <a:spLocks noGrp="1"/>
          </p:cNvSpPr>
          <p:nvPr>
            <p:ph type="dt" sz="half" idx="10"/>
          </p:nvPr>
        </p:nvSpPr>
        <p:spPr/>
        <p:txBody>
          <a:bodyPr/>
          <a:lstStyle/>
          <a:p>
            <a:fld id="{E97CAF77-41A9-48BB-964D-B3BEC8951C6A}" type="datetime1">
              <a:rPr lang="en-CA" smtClean="0"/>
              <a:t>2022-12-21</a:t>
            </a:fld>
            <a:endParaRPr lang="en-CA"/>
          </a:p>
        </p:txBody>
      </p:sp>
      <p:sp>
        <p:nvSpPr>
          <p:cNvPr id="6" name="Footer Placeholder 5">
            <a:extLst>
              <a:ext uri="{FF2B5EF4-FFF2-40B4-BE49-F238E27FC236}">
                <a16:creationId xmlns:a16="http://schemas.microsoft.com/office/drawing/2014/main" id="{17660CE0-7CE5-40D5-8D7B-B88F6DC3267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AA8226F-38DE-468F-AC1C-1D9338282579}"/>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75416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3D93-DF06-42D6-98B5-E03FD1012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E8AFFA8-442C-49E4-BE36-2832B9B34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85E7BA4-DF69-414B-94FA-BFAB7C373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DBDC9-37B4-4A45-B602-5681D37F2388}"/>
              </a:ext>
            </a:extLst>
          </p:cNvPr>
          <p:cNvSpPr>
            <a:spLocks noGrp="1"/>
          </p:cNvSpPr>
          <p:nvPr>
            <p:ph type="dt" sz="half" idx="10"/>
          </p:nvPr>
        </p:nvSpPr>
        <p:spPr/>
        <p:txBody>
          <a:bodyPr/>
          <a:lstStyle/>
          <a:p>
            <a:fld id="{47B30251-3167-43F3-B8FC-500A21EE72BD}" type="datetime1">
              <a:rPr lang="en-CA" smtClean="0"/>
              <a:t>2022-12-21</a:t>
            </a:fld>
            <a:endParaRPr lang="en-CA"/>
          </a:p>
        </p:txBody>
      </p:sp>
      <p:sp>
        <p:nvSpPr>
          <p:cNvPr id="6" name="Footer Placeholder 5">
            <a:extLst>
              <a:ext uri="{FF2B5EF4-FFF2-40B4-BE49-F238E27FC236}">
                <a16:creationId xmlns:a16="http://schemas.microsoft.com/office/drawing/2014/main" id="{0A2CD1A0-9915-474B-B0B1-782EB2ED18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A36035F-5E17-4EA3-B07C-E4E706D1A10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44581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2F6E9-DEB6-46F0-B087-D80C338F4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99C5626-785B-45F7-927B-056BD479F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77332D9-1BD5-4176-A252-E955FC03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E4808-6E7C-42E4-92F0-DAB9676710F4}" type="datetime1">
              <a:rPr lang="en-CA" smtClean="0"/>
              <a:t>2022-12-21</a:t>
            </a:fld>
            <a:endParaRPr lang="en-CA"/>
          </a:p>
        </p:txBody>
      </p:sp>
      <p:sp>
        <p:nvSpPr>
          <p:cNvPr id="5" name="Footer Placeholder 4">
            <a:extLst>
              <a:ext uri="{FF2B5EF4-FFF2-40B4-BE49-F238E27FC236}">
                <a16:creationId xmlns:a16="http://schemas.microsoft.com/office/drawing/2014/main" id="{5A2599AB-899C-4DD3-A0D8-ECF6FDDD3B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A61AFAA-51D8-4A03-86A1-E2A426959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84F59-2E8F-4658-90FC-53479895C07E}" type="slidenum">
              <a:rPr lang="en-CA" smtClean="0"/>
              <a:t>‹#›</a:t>
            </a:fld>
            <a:endParaRPr lang="en-CA"/>
          </a:p>
        </p:txBody>
      </p:sp>
    </p:spTree>
    <p:extLst>
      <p:ext uri="{BB962C8B-B14F-4D97-AF65-F5344CB8AC3E}">
        <p14:creationId xmlns:p14="http://schemas.microsoft.com/office/powerpoint/2010/main" val="145474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centrewellington.ca/en/living-here/speeding-concern.aspx"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mailto:jgaddye@centrewellington.ca" TargetMode="External"/><Relationship Id="rId4" Type="http://schemas.openxmlformats.org/officeDocument/2006/relationships/hyperlink" Target="mailto:agilmore@centrewellington.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4E66FF-A86C-4685-B488-D5B153820BB7}"/>
              </a:ext>
            </a:extLst>
          </p:cNvPr>
          <p:cNvSpPr/>
          <p:nvPr/>
        </p:nvSpPr>
        <p:spPr>
          <a:xfrm>
            <a:off x="5991043" y="-3"/>
            <a:ext cx="6249963" cy="68580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EFC3E220-D394-47A9-B95D-5E5BAC0FD17A}"/>
              </a:ext>
            </a:extLst>
          </p:cNvPr>
          <p:cNvSpPr/>
          <p:nvPr/>
        </p:nvSpPr>
        <p:spPr>
          <a:xfrm rot="16200000">
            <a:off x="2005819" y="2921779"/>
            <a:ext cx="6857999" cy="1014437"/>
          </a:xfrm>
          <a:prstGeom prst="rect">
            <a:avLst/>
          </a:prstGeom>
          <a:solidFill>
            <a:srgbClr val="006BA6"/>
          </a:solidFill>
          <a:ln>
            <a:solidFill>
              <a:srgbClr val="25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descr="Logo&#10;&#10;Description automatically generated">
            <a:extLst>
              <a:ext uri="{FF2B5EF4-FFF2-40B4-BE49-F238E27FC236}">
                <a16:creationId xmlns:a16="http://schemas.microsoft.com/office/drawing/2014/main" id="{70F34AD8-8F89-4920-8182-1C92234CB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748" y="372677"/>
            <a:ext cx="1503778" cy="1265914"/>
          </a:xfrm>
          <a:prstGeom prst="rect">
            <a:avLst/>
          </a:prstGeom>
        </p:spPr>
      </p:pic>
      <p:sp>
        <p:nvSpPr>
          <p:cNvPr id="10" name="Rectangle 9">
            <a:extLst>
              <a:ext uri="{FF2B5EF4-FFF2-40B4-BE49-F238E27FC236}">
                <a16:creationId xmlns:a16="http://schemas.microsoft.com/office/drawing/2014/main" id="{0FDDA5AE-4C48-4F92-B31A-EBDABC15BA22}"/>
              </a:ext>
            </a:extLst>
          </p:cNvPr>
          <p:cNvSpPr/>
          <p:nvPr/>
        </p:nvSpPr>
        <p:spPr>
          <a:xfrm>
            <a:off x="6527775" y="2140095"/>
            <a:ext cx="5078486" cy="2235200"/>
          </a:xfrm>
          <a:prstGeom prst="rect">
            <a:avLst/>
          </a:prstGeom>
          <a:solidFill>
            <a:schemeClr val="bg1"/>
          </a:solidFill>
          <a:ln w="76200">
            <a:solidFill>
              <a:srgbClr val="006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F52F9949-51E9-4A90-A80E-C702A7427692}"/>
              </a:ext>
            </a:extLst>
          </p:cNvPr>
          <p:cNvSpPr txBox="1"/>
          <p:nvPr/>
        </p:nvSpPr>
        <p:spPr>
          <a:xfrm>
            <a:off x="6755618" y="2461967"/>
            <a:ext cx="4622800" cy="1569660"/>
          </a:xfrm>
          <a:prstGeom prst="rect">
            <a:avLst/>
          </a:prstGeom>
          <a:noFill/>
        </p:spPr>
        <p:txBody>
          <a:bodyPr wrap="square" rtlCol="0">
            <a:spAutoFit/>
          </a:bodyPr>
          <a:lstStyle/>
          <a:p>
            <a:pPr algn="ctr"/>
            <a:r>
              <a:rPr lang="en-US" sz="3200" dirty="0"/>
              <a:t>Introduction to </a:t>
            </a:r>
          </a:p>
          <a:p>
            <a:pPr algn="ctr"/>
            <a:r>
              <a:rPr lang="en-US" sz="3200" dirty="0"/>
              <a:t>Public Works &amp; Engineering Services</a:t>
            </a:r>
            <a:endParaRPr lang="en-CA" sz="3200" dirty="0"/>
          </a:p>
        </p:txBody>
      </p:sp>
      <p:sp>
        <p:nvSpPr>
          <p:cNvPr id="12" name="TextBox 11">
            <a:extLst>
              <a:ext uri="{FF2B5EF4-FFF2-40B4-BE49-F238E27FC236}">
                <a16:creationId xmlns:a16="http://schemas.microsoft.com/office/drawing/2014/main" id="{5836B5E8-5592-4899-9A4A-11841BE12D41}"/>
              </a:ext>
            </a:extLst>
          </p:cNvPr>
          <p:cNvSpPr txBox="1"/>
          <p:nvPr/>
        </p:nvSpPr>
        <p:spPr>
          <a:xfrm>
            <a:off x="6610525" y="4566407"/>
            <a:ext cx="5011001" cy="1231106"/>
          </a:xfrm>
          <a:prstGeom prst="rect">
            <a:avLst/>
          </a:prstGeom>
          <a:noFill/>
        </p:spPr>
        <p:txBody>
          <a:bodyPr wrap="square" rtlCol="0">
            <a:spAutoFit/>
          </a:bodyPr>
          <a:lstStyle/>
          <a:p>
            <a:pPr algn="r"/>
            <a:r>
              <a:rPr lang="en-US" sz="2000" b="1" dirty="0"/>
              <a:t>Council Orientation Session</a:t>
            </a:r>
          </a:p>
          <a:p>
            <a:pPr algn="r"/>
            <a:endParaRPr lang="en-US" dirty="0"/>
          </a:p>
          <a:p>
            <a:pPr algn="r"/>
            <a:r>
              <a:rPr lang="en-US" dirty="0"/>
              <a:t>Adam Gilmore, P.Eng., Manager of Engineering</a:t>
            </a:r>
          </a:p>
          <a:p>
            <a:pPr algn="r"/>
            <a:r>
              <a:rPr lang="en-US" dirty="0"/>
              <a:t>John Gaddye, C.E.T., Manager of Public Works</a:t>
            </a:r>
            <a:endParaRPr lang="en-CA" dirty="0"/>
          </a:p>
        </p:txBody>
      </p:sp>
      <p:sp>
        <p:nvSpPr>
          <p:cNvPr id="13" name="TextBox 12">
            <a:extLst>
              <a:ext uri="{FF2B5EF4-FFF2-40B4-BE49-F238E27FC236}">
                <a16:creationId xmlns:a16="http://schemas.microsoft.com/office/drawing/2014/main" id="{73225A81-4F14-481D-B8F8-7F83CEE67C40}"/>
              </a:ext>
            </a:extLst>
          </p:cNvPr>
          <p:cNvSpPr txBox="1"/>
          <p:nvPr/>
        </p:nvSpPr>
        <p:spPr>
          <a:xfrm>
            <a:off x="9611266" y="5958423"/>
            <a:ext cx="2203206" cy="369332"/>
          </a:xfrm>
          <a:prstGeom prst="rect">
            <a:avLst/>
          </a:prstGeom>
          <a:noFill/>
        </p:spPr>
        <p:txBody>
          <a:bodyPr wrap="square" rtlCol="0">
            <a:spAutoFit/>
          </a:bodyPr>
          <a:lstStyle/>
          <a:p>
            <a:r>
              <a:rPr lang="en-US" dirty="0"/>
              <a:t>November 29, 2022</a:t>
            </a:r>
            <a:endParaRPr lang="en-CA" dirty="0"/>
          </a:p>
        </p:txBody>
      </p:sp>
      <p:pic>
        <p:nvPicPr>
          <p:cNvPr id="7170" name="Picture 2">
            <a:extLst>
              <a:ext uri="{FF2B5EF4-FFF2-40B4-BE49-F238E27FC236}">
                <a16:creationId xmlns:a16="http://schemas.microsoft.com/office/drawing/2014/main" id="{4EACE6D2-1810-1EA7-7205-94A292555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99" r="35312"/>
          <a:stretch/>
        </p:blipFill>
        <p:spPr bwMode="auto">
          <a:xfrm>
            <a:off x="1"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193521"/>
      </p:ext>
    </p:extLst>
  </p:cSld>
  <p:clrMapOvr>
    <a:masterClrMapping/>
  </p:clrMapOvr>
  <mc:AlternateContent xmlns:mc="http://schemas.openxmlformats.org/markup-compatibility/2006" xmlns:p14="http://schemas.microsoft.com/office/powerpoint/2010/main">
    <mc:Choice Requires="p14">
      <p:transition spd="slow" p14:dur="2000" advTm="14174"/>
    </mc:Choice>
    <mc:Fallback xmlns="">
      <p:transition spd="slow" advTm="141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10</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Speeding and Traffic Calming</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7DDB893-2F86-932B-7D59-85B07FD24CBA}"/>
              </a:ext>
            </a:extLst>
          </p:cNvPr>
          <p:cNvPicPr>
            <a:picLocks noChangeAspect="1"/>
          </p:cNvPicPr>
          <p:nvPr/>
        </p:nvPicPr>
        <p:blipFill rotWithShape="1">
          <a:blip r:embed="rId4"/>
          <a:srcRect l="19219" t="42359" r="69219" b="31660"/>
          <a:stretch/>
        </p:blipFill>
        <p:spPr>
          <a:xfrm>
            <a:off x="7451829" y="988387"/>
            <a:ext cx="3813139" cy="2554903"/>
          </a:xfrm>
          <a:prstGeom prst="rect">
            <a:avLst/>
          </a:prstGeom>
        </p:spPr>
      </p:pic>
      <p:pic>
        <p:nvPicPr>
          <p:cNvPr id="2050" name="Picture 2" descr="Examples - Speed reduction - Traffic Calming measures - Ped-Zone sign">
            <a:extLst>
              <a:ext uri="{FF2B5EF4-FFF2-40B4-BE49-F238E27FC236}">
                <a16:creationId xmlns:a16="http://schemas.microsoft.com/office/drawing/2014/main" id="{D35D184B-45D1-98B0-1BE5-4905BBDBC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7194" y="3657515"/>
            <a:ext cx="4942410" cy="29242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18318D-2095-767D-4C82-B117D8768586}"/>
              </a:ext>
            </a:extLst>
          </p:cNvPr>
          <p:cNvSpPr txBox="1"/>
          <p:nvPr/>
        </p:nvSpPr>
        <p:spPr>
          <a:xfrm>
            <a:off x="546058" y="1102558"/>
            <a:ext cx="6266223" cy="5090240"/>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CA" sz="2200" dirty="0">
                <a:ea typeface="Calibri" panose="020F0502020204030204" pitchFamily="34" charset="0"/>
                <a:cs typeface="Times New Roman" panose="02020603050405020304" pitchFamily="18" charset="0"/>
              </a:rPr>
              <a:t>In 2022, Township Council approved a Speed Limit Policy and Technical Approach for</a:t>
            </a:r>
            <a:r>
              <a:rPr lang="en-US" sz="2200" dirty="0">
                <a:ea typeface="Calibri" panose="020F0502020204030204" pitchFamily="34" charset="0"/>
                <a:cs typeface="Times New Roman" panose="02020603050405020304" pitchFamily="18" charset="0"/>
              </a:rPr>
              <a:t> reviewing speed limits, assessing speeding concerns, and implementing effective traffic calming measures in urban and rural areas</a:t>
            </a:r>
            <a:endParaRPr lang="en-CA" sz="22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CA" sz="2200" dirty="0">
                <a:ea typeface="Calibri" panose="020F0502020204030204" pitchFamily="34" charset="0"/>
                <a:cs typeface="Times New Roman" panose="02020603050405020304" pitchFamily="18" charset="0"/>
              </a:rPr>
              <a:t>Staff review speeding data and resident concerns and prepare a yearly report to Council with recommendations to make our streets safer</a:t>
            </a:r>
          </a:p>
          <a:p>
            <a:pPr marL="342900" indent="-342900">
              <a:lnSpc>
                <a:spcPct val="107000"/>
              </a:lnSpc>
              <a:spcAft>
                <a:spcPts val="800"/>
              </a:spcAft>
              <a:buFont typeface="Symbol" panose="05050102010706020507" pitchFamily="18" charset="2"/>
              <a:buChar char=""/>
            </a:pPr>
            <a:r>
              <a:rPr lang="en-CA" sz="2200" dirty="0">
                <a:ea typeface="Calibri" panose="020F0502020204030204" pitchFamily="34" charset="0"/>
                <a:cs typeface="Times New Roman" panose="02020603050405020304" pitchFamily="18" charset="0"/>
              </a:rPr>
              <a:t>Residents can report speeding concerns through the Township’s online reporting form on the “Report It” section of the Township’s website:</a:t>
            </a:r>
          </a:p>
          <a:p>
            <a:pPr lvl="1">
              <a:lnSpc>
                <a:spcPct val="107000"/>
              </a:lnSpc>
              <a:spcAft>
                <a:spcPts val="800"/>
              </a:spcAft>
            </a:pPr>
            <a:r>
              <a:rPr lang="en-US" sz="2200" u="sng" dirty="0">
                <a:solidFill>
                  <a:srgbClr val="0000FF"/>
                </a:solidFill>
                <a:effectLst/>
                <a:ea typeface="Tahoma" panose="020B0604030504040204" pitchFamily="34" charset="0"/>
                <a:hlinkClick r:id="rId6"/>
              </a:rPr>
              <a:t>www.centrewellington.ca/en/living-here/speeding-concern.aspx</a:t>
            </a:r>
            <a:endParaRPr lang="en-CA" sz="2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3729952"/>
      </p:ext>
    </p:extLst>
  </p:cSld>
  <p:clrMapOvr>
    <a:masterClrMapping/>
  </p:clrMapOvr>
  <mc:AlternateContent xmlns:mc="http://schemas.openxmlformats.org/markup-compatibility/2006" xmlns:p14="http://schemas.microsoft.com/office/powerpoint/2010/main">
    <mc:Choice Requires="p14">
      <p:transition spd="slow" p14:dur="2000" advTm="41480"/>
    </mc:Choice>
    <mc:Fallback xmlns="">
      <p:transition spd="slow" advTm="414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11</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New Township Operations Centre</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F18318D-2095-767D-4C82-B117D8768586}"/>
              </a:ext>
            </a:extLst>
          </p:cNvPr>
          <p:cNvSpPr txBox="1"/>
          <p:nvPr/>
        </p:nvSpPr>
        <p:spPr>
          <a:xfrm>
            <a:off x="546058" y="1102558"/>
            <a:ext cx="6538719" cy="5093702"/>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CA" sz="2200" dirty="0">
                <a:ea typeface="Calibri" panose="020F0502020204030204" pitchFamily="34" charset="0"/>
                <a:cs typeface="Times New Roman" panose="02020603050405020304" pitchFamily="18" charset="0"/>
              </a:rPr>
              <a:t>Existing Township operations facilities are undersized for current and future needs, and many are beyond their useful service life</a:t>
            </a:r>
          </a:p>
          <a:p>
            <a:pPr marL="342900" indent="-342900">
              <a:lnSpc>
                <a:spcPct val="107000"/>
              </a:lnSpc>
              <a:spcAft>
                <a:spcPts val="800"/>
              </a:spcAft>
              <a:buFont typeface="Symbol" panose="05050102010706020507" pitchFamily="18" charset="2"/>
              <a:buChar char=""/>
            </a:pPr>
            <a:r>
              <a:rPr lang="en-CA" sz="2200" dirty="0">
                <a:ea typeface="Calibri" panose="020F0502020204030204" pitchFamily="34" charset="0"/>
                <a:cs typeface="Times New Roman" panose="02020603050405020304" pitchFamily="18" charset="0"/>
              </a:rPr>
              <a:t>To maintain levels of service in the community and position the Township for future growth, a New Township Operations Centre is needed</a:t>
            </a:r>
          </a:p>
          <a:p>
            <a:pPr marL="342900" indent="-342900">
              <a:lnSpc>
                <a:spcPct val="107000"/>
              </a:lnSpc>
              <a:spcAft>
                <a:spcPts val="800"/>
              </a:spcAft>
              <a:buFont typeface="Symbol" panose="05050102010706020507" pitchFamily="18" charset="2"/>
              <a:buChar char=""/>
            </a:pPr>
            <a:r>
              <a:rPr lang="en-CA" sz="2200" dirty="0">
                <a:ea typeface="Calibri" panose="020F0502020204030204" pitchFamily="34" charset="0"/>
                <a:cs typeface="Times New Roman" panose="02020603050405020304" pitchFamily="18" charset="0"/>
              </a:rPr>
              <a:t>The Township has purchased a 20-acre parcel at 965 Gartshore Street in Fergus for a New Operations Centre, and studies/ designs are underway for the new facility</a:t>
            </a:r>
          </a:p>
          <a:p>
            <a:pPr marL="342900" indent="-342900">
              <a:lnSpc>
                <a:spcPct val="107000"/>
              </a:lnSpc>
              <a:spcAft>
                <a:spcPts val="800"/>
              </a:spcAft>
              <a:buFont typeface="Symbol" panose="05050102010706020507" pitchFamily="18" charset="2"/>
              <a:buChar char=""/>
            </a:pPr>
            <a:r>
              <a:rPr lang="en-CA" sz="2200" dirty="0">
                <a:ea typeface="Calibri" panose="020F0502020204030204" pitchFamily="34" charset="0"/>
                <a:cs typeface="Times New Roman" panose="02020603050405020304" pitchFamily="18" charset="0"/>
              </a:rPr>
              <a:t>Per the Draft 2023 Budget, detailed design is planned to start in 2023, and construction is planned to start in 2025 </a:t>
            </a:r>
          </a:p>
        </p:txBody>
      </p:sp>
      <p:pic>
        <p:nvPicPr>
          <p:cNvPr id="24" name="Picture 23">
            <a:extLst>
              <a:ext uri="{FF2B5EF4-FFF2-40B4-BE49-F238E27FC236}">
                <a16:creationId xmlns:a16="http://schemas.microsoft.com/office/drawing/2014/main" id="{3BDC6C50-01B3-6B8C-4D44-86588F2DFD09}"/>
              </a:ext>
            </a:extLst>
          </p:cNvPr>
          <p:cNvPicPr>
            <a:picLocks noChangeAspect="1"/>
          </p:cNvPicPr>
          <p:nvPr/>
        </p:nvPicPr>
        <p:blipFill rotWithShape="1">
          <a:blip r:embed="rId4"/>
          <a:srcRect l="67500" t="22489" r="18047" b="12795"/>
          <a:stretch/>
        </p:blipFill>
        <p:spPr>
          <a:xfrm>
            <a:off x="7084777" y="1069524"/>
            <a:ext cx="2637349" cy="3521219"/>
          </a:xfrm>
          <a:prstGeom prst="rect">
            <a:avLst/>
          </a:prstGeom>
        </p:spPr>
      </p:pic>
      <p:pic>
        <p:nvPicPr>
          <p:cNvPr id="26" name="Picture 25">
            <a:extLst>
              <a:ext uri="{FF2B5EF4-FFF2-40B4-BE49-F238E27FC236}">
                <a16:creationId xmlns:a16="http://schemas.microsoft.com/office/drawing/2014/main" id="{4C0B1CEE-992E-C8FD-FD2B-8E1D17514337}"/>
              </a:ext>
            </a:extLst>
          </p:cNvPr>
          <p:cNvPicPr>
            <a:picLocks noChangeAspect="1"/>
          </p:cNvPicPr>
          <p:nvPr/>
        </p:nvPicPr>
        <p:blipFill rotWithShape="1">
          <a:blip r:embed="rId5"/>
          <a:srcRect l="69766" t="33991" r="18906" b="5721"/>
          <a:stretch/>
        </p:blipFill>
        <p:spPr>
          <a:xfrm>
            <a:off x="9753334" y="813825"/>
            <a:ext cx="2441936" cy="3875076"/>
          </a:xfrm>
          <a:prstGeom prst="rect">
            <a:avLst/>
          </a:prstGeom>
        </p:spPr>
      </p:pic>
      <p:pic>
        <p:nvPicPr>
          <p:cNvPr id="22" name="Picture 21">
            <a:extLst>
              <a:ext uri="{FF2B5EF4-FFF2-40B4-BE49-F238E27FC236}">
                <a16:creationId xmlns:a16="http://schemas.microsoft.com/office/drawing/2014/main" id="{AC62EEA9-5375-E56F-A914-94C75CFE47CF}"/>
              </a:ext>
            </a:extLst>
          </p:cNvPr>
          <p:cNvPicPr>
            <a:picLocks noChangeAspect="1"/>
          </p:cNvPicPr>
          <p:nvPr/>
        </p:nvPicPr>
        <p:blipFill>
          <a:blip r:embed="rId6"/>
          <a:stretch>
            <a:fillRect/>
          </a:stretch>
        </p:blipFill>
        <p:spPr>
          <a:xfrm>
            <a:off x="7428806" y="4660991"/>
            <a:ext cx="4217136" cy="2093591"/>
          </a:xfrm>
          <a:prstGeom prst="rect">
            <a:avLst/>
          </a:prstGeom>
        </p:spPr>
      </p:pic>
    </p:spTree>
    <p:extLst>
      <p:ext uri="{BB962C8B-B14F-4D97-AF65-F5344CB8AC3E}">
        <p14:creationId xmlns:p14="http://schemas.microsoft.com/office/powerpoint/2010/main" val="524840673"/>
      </p:ext>
    </p:extLst>
  </p:cSld>
  <p:clrMapOvr>
    <a:masterClrMapping/>
  </p:clrMapOvr>
  <mc:AlternateContent xmlns:mc="http://schemas.openxmlformats.org/markup-compatibility/2006" xmlns:p14="http://schemas.microsoft.com/office/powerpoint/2010/main">
    <mc:Choice Requires="p14">
      <p:transition spd="slow" p14:dur="2000" advTm="46078"/>
    </mc:Choice>
    <mc:Fallback xmlns="">
      <p:transition spd="slow" advTm="4607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12</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Public Works</a:t>
            </a:r>
            <a:endParaRPr lang="en-CA" sz="2800" b="1" dirty="0">
              <a:solidFill>
                <a:srgbClr val="0078AE"/>
              </a:solidFill>
            </a:endParaRPr>
          </a:p>
        </p:txBody>
      </p:sp>
      <p:sp>
        <p:nvSpPr>
          <p:cNvPr id="10" name="TextBox 9">
            <a:extLst>
              <a:ext uri="{FF2B5EF4-FFF2-40B4-BE49-F238E27FC236}">
                <a16:creationId xmlns:a16="http://schemas.microsoft.com/office/drawing/2014/main" id="{075E05C9-11F3-C58C-7753-066F71BDD3F5}"/>
              </a:ext>
            </a:extLst>
          </p:cNvPr>
          <p:cNvSpPr txBox="1"/>
          <p:nvPr/>
        </p:nvSpPr>
        <p:spPr>
          <a:xfrm>
            <a:off x="456852" y="5068657"/>
            <a:ext cx="11278296" cy="1384995"/>
          </a:xfrm>
          <a:prstGeom prst="rect">
            <a:avLst/>
          </a:prstGeom>
          <a:noFill/>
        </p:spPr>
        <p:txBody>
          <a:bodyPr wrap="square">
            <a:spAutoFit/>
          </a:bodyPr>
          <a:lstStyle/>
          <a:p>
            <a:r>
              <a:rPr lang="en-US" sz="2800" dirty="0">
                <a:effectLst/>
                <a:ea typeface="Tahoma" panose="020B0604030504040204" pitchFamily="34" charset="0"/>
              </a:rPr>
              <a:t>Public Works maintains all aspects of Township road allowances to ensure the safe and efficient movement of people and goods in and through our community.</a:t>
            </a:r>
            <a:endParaRPr lang="en-CA" sz="2800" dirty="0"/>
          </a:p>
        </p:txBody>
      </p:sp>
      <p:pic>
        <p:nvPicPr>
          <p:cNvPr id="1026" name="Picture 2">
            <a:extLst>
              <a:ext uri="{FF2B5EF4-FFF2-40B4-BE49-F238E27FC236}">
                <a16:creationId xmlns:a16="http://schemas.microsoft.com/office/drawing/2014/main" id="{06F3FC0C-FE21-175B-243E-995000FF6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1360277"/>
            <a:ext cx="4944508" cy="370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43A41F92-6233-E41F-FA1B-78D58CAA0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60277"/>
            <a:ext cx="4944507" cy="370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75772"/>
      </p:ext>
    </p:extLst>
  </p:cSld>
  <p:clrMapOvr>
    <a:masterClrMapping/>
  </p:clrMapOvr>
  <mc:AlternateContent xmlns:mc="http://schemas.openxmlformats.org/markup-compatibility/2006" xmlns:p14="http://schemas.microsoft.com/office/powerpoint/2010/main">
    <mc:Choice Requires="p14">
      <p:transition spd="slow" p14:dur="2000" advTm="36442"/>
    </mc:Choice>
    <mc:Fallback xmlns="">
      <p:transition spd="slow" advTm="3644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13</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MMS: </a:t>
            </a:r>
            <a:r>
              <a:rPr lang="en-US" sz="2800" b="1" dirty="0" err="1">
                <a:solidFill>
                  <a:srgbClr val="0078AE"/>
                </a:solidFill>
              </a:rPr>
              <a:t>O.Reg</a:t>
            </a:r>
            <a:r>
              <a:rPr lang="en-US" sz="2800" b="1" dirty="0">
                <a:solidFill>
                  <a:srgbClr val="0078AE"/>
                </a:solidFill>
              </a:rPr>
              <a:t>. 239/02 Minimum Maintenance Standards</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F18318D-2095-767D-4C82-B117D8768586}"/>
              </a:ext>
            </a:extLst>
          </p:cNvPr>
          <p:cNvSpPr txBox="1"/>
          <p:nvPr/>
        </p:nvSpPr>
        <p:spPr>
          <a:xfrm>
            <a:off x="546058" y="1102558"/>
            <a:ext cx="6266223" cy="5514971"/>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Provides a legal defense against claims against the Township</a:t>
            </a:r>
          </a:p>
          <a:p>
            <a:pPr marL="800100" lvl="1"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Road classification – based on speed limit and number of vehicles per day</a:t>
            </a:r>
          </a:p>
          <a:p>
            <a:pPr marL="800100" lvl="1"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Patrolling frequency</a:t>
            </a:r>
          </a:p>
          <a:p>
            <a:pPr marL="800100" lvl="1"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Weather monitoring</a:t>
            </a:r>
          </a:p>
          <a:p>
            <a:pPr marL="800100" lvl="1"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Snow accumulation / ice formation</a:t>
            </a:r>
          </a:p>
          <a:p>
            <a:pPr marL="800100" lvl="1"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Significant weather event</a:t>
            </a:r>
          </a:p>
          <a:p>
            <a:pPr marL="800100" lvl="1"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Potholes</a:t>
            </a:r>
          </a:p>
          <a:p>
            <a:pPr marL="800100" lvl="1"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Shoulder drop offs</a:t>
            </a:r>
          </a:p>
          <a:p>
            <a:pPr marL="800100" lvl="1" indent="-342900">
              <a:lnSpc>
                <a:spcPct val="107000"/>
              </a:lnSpc>
              <a:spcAft>
                <a:spcPts val="80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Cracks, debris, streetlighting, signs, traffic signals, sidewalk </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Defines parameters for defects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Specifies response times for addressing defects</a:t>
            </a:r>
          </a:p>
        </p:txBody>
      </p:sp>
      <p:pic>
        <p:nvPicPr>
          <p:cNvPr id="1026" name="Picture 2" descr="10 Fascinating Facts About Potholes | Cityworks">
            <a:extLst>
              <a:ext uri="{FF2B5EF4-FFF2-40B4-BE49-F238E27FC236}">
                <a16:creationId xmlns:a16="http://schemas.microsoft.com/office/drawing/2014/main" id="{F5C8FE66-9079-DADC-4ECD-FD84045C0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9502" y="3975100"/>
            <a:ext cx="4671497" cy="2444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3196171-7029-B063-B2DD-15C194BC7607}"/>
              </a:ext>
            </a:extLst>
          </p:cNvPr>
          <p:cNvPicPr>
            <a:picLocks noChangeAspect="1"/>
          </p:cNvPicPr>
          <p:nvPr/>
        </p:nvPicPr>
        <p:blipFill rotWithShape="1">
          <a:blip r:embed="rId5"/>
          <a:srcRect l="40330" t="5181" r="40708" b="6415"/>
          <a:stretch/>
        </p:blipFill>
        <p:spPr>
          <a:xfrm>
            <a:off x="7470476" y="1179570"/>
            <a:ext cx="3925018" cy="3431029"/>
          </a:xfrm>
          <a:prstGeom prst="rect">
            <a:avLst/>
          </a:prstGeom>
        </p:spPr>
      </p:pic>
    </p:spTree>
    <p:extLst>
      <p:ext uri="{BB962C8B-B14F-4D97-AF65-F5344CB8AC3E}">
        <p14:creationId xmlns:p14="http://schemas.microsoft.com/office/powerpoint/2010/main" val="2249252263"/>
      </p:ext>
    </p:extLst>
  </p:cSld>
  <p:clrMapOvr>
    <a:masterClrMapping/>
  </p:clrMapOvr>
  <mc:AlternateContent xmlns:mc="http://schemas.openxmlformats.org/markup-compatibility/2006" xmlns:p14="http://schemas.microsoft.com/office/powerpoint/2010/main">
    <mc:Choice Requires="p14">
      <p:transition spd="slow" p14:dur="2000" advTm="77425"/>
    </mc:Choice>
    <mc:Fallback xmlns="">
      <p:transition spd="slow" advTm="7742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14</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Public Works – Service Areas</a:t>
            </a:r>
            <a:endParaRPr lang="en-CA" sz="2800" b="1" dirty="0">
              <a:solidFill>
                <a:srgbClr val="0078AE"/>
              </a:solidFill>
            </a:endParaRPr>
          </a:p>
        </p:txBody>
      </p:sp>
      <p:sp>
        <p:nvSpPr>
          <p:cNvPr id="6" name="TextBox 5">
            <a:extLst>
              <a:ext uri="{FF2B5EF4-FFF2-40B4-BE49-F238E27FC236}">
                <a16:creationId xmlns:a16="http://schemas.microsoft.com/office/drawing/2014/main" id="{3A375599-8DB4-5CF8-1B34-278F13216241}"/>
              </a:ext>
            </a:extLst>
          </p:cNvPr>
          <p:cNvSpPr txBox="1"/>
          <p:nvPr/>
        </p:nvSpPr>
        <p:spPr>
          <a:xfrm>
            <a:off x="943482" y="709756"/>
            <a:ext cx="11344566" cy="6247864"/>
          </a:xfrm>
          <a:prstGeom prst="rect">
            <a:avLst/>
          </a:prstGeom>
          <a:noFill/>
        </p:spPr>
        <p:txBody>
          <a:bodyPr wrap="square">
            <a:spAutoFit/>
          </a:bodyPr>
          <a:lstStyle/>
          <a:p>
            <a:pPr marL="0" indent="0">
              <a:buNone/>
            </a:pPr>
            <a:endParaRPr lang="en-US" sz="3200" b="1" dirty="0">
              <a:solidFill>
                <a:srgbClr val="0078AE"/>
              </a:solidFill>
            </a:endParaRPr>
          </a:p>
          <a:p>
            <a:pPr marL="0" indent="0">
              <a:buNone/>
            </a:pPr>
            <a:r>
              <a:rPr lang="en-US" sz="2400" b="1" dirty="0">
                <a:solidFill>
                  <a:srgbClr val="0078AE"/>
                </a:solidFill>
              </a:rPr>
              <a:t>Fleet repair and maintenance</a:t>
            </a:r>
          </a:p>
          <a:p>
            <a:pPr marL="0" indent="0">
              <a:buNone/>
            </a:pPr>
            <a:r>
              <a:rPr lang="en-US" sz="2400" dirty="0">
                <a:solidFill>
                  <a:srgbClr val="0078AE"/>
                </a:solidFill>
              </a:rPr>
              <a:t>Bridges and culverts</a:t>
            </a:r>
          </a:p>
          <a:p>
            <a:pPr marL="0" indent="0">
              <a:buNone/>
            </a:pPr>
            <a:r>
              <a:rPr lang="en-US" sz="2400" dirty="0">
                <a:solidFill>
                  <a:srgbClr val="0078AE"/>
                </a:solidFill>
              </a:rPr>
              <a:t>Grass cutting and weed spraying</a:t>
            </a:r>
          </a:p>
          <a:p>
            <a:pPr marL="0" indent="0">
              <a:buNone/>
            </a:pPr>
            <a:r>
              <a:rPr lang="en-US" sz="2400" dirty="0">
                <a:solidFill>
                  <a:srgbClr val="0078AE"/>
                </a:solidFill>
              </a:rPr>
              <a:t>Brush and tree removal</a:t>
            </a:r>
          </a:p>
          <a:p>
            <a:pPr marL="0" indent="0">
              <a:buNone/>
            </a:pPr>
            <a:r>
              <a:rPr lang="en-US" sz="2400" b="1" dirty="0">
                <a:solidFill>
                  <a:srgbClr val="0078AE"/>
                </a:solidFill>
              </a:rPr>
              <a:t>Ditching and Stormwater drainage</a:t>
            </a:r>
          </a:p>
          <a:p>
            <a:pPr marL="0" indent="0">
              <a:buNone/>
            </a:pPr>
            <a:r>
              <a:rPr lang="en-US" sz="2400" dirty="0">
                <a:solidFill>
                  <a:srgbClr val="0078AE"/>
                </a:solidFill>
              </a:rPr>
              <a:t>Pavement management </a:t>
            </a:r>
          </a:p>
          <a:p>
            <a:pPr marL="0" indent="0">
              <a:buNone/>
            </a:pPr>
            <a:r>
              <a:rPr lang="en-US" sz="2400" dirty="0">
                <a:solidFill>
                  <a:srgbClr val="0078AE"/>
                </a:solidFill>
              </a:rPr>
              <a:t>Crossing guards</a:t>
            </a:r>
          </a:p>
          <a:p>
            <a:pPr marL="0" indent="0">
              <a:buNone/>
            </a:pPr>
            <a:r>
              <a:rPr lang="en-US" sz="2400" b="1" dirty="0">
                <a:solidFill>
                  <a:srgbClr val="0078AE"/>
                </a:solidFill>
              </a:rPr>
              <a:t>Gravel road maintenance</a:t>
            </a:r>
          </a:p>
          <a:p>
            <a:pPr marL="0" indent="0">
              <a:buNone/>
            </a:pPr>
            <a:r>
              <a:rPr lang="en-US" sz="2400" b="1" dirty="0">
                <a:solidFill>
                  <a:srgbClr val="0078AE"/>
                </a:solidFill>
              </a:rPr>
              <a:t>Winter maintenance</a:t>
            </a:r>
          </a:p>
          <a:p>
            <a:pPr marL="0" indent="0">
              <a:buNone/>
            </a:pPr>
            <a:r>
              <a:rPr lang="en-US" sz="2400" dirty="0">
                <a:solidFill>
                  <a:srgbClr val="0078AE"/>
                </a:solidFill>
              </a:rPr>
              <a:t>Traffic signs and signals</a:t>
            </a:r>
          </a:p>
          <a:p>
            <a:pPr marL="0" indent="0">
              <a:buNone/>
            </a:pPr>
            <a:r>
              <a:rPr lang="en-US" sz="2400" dirty="0">
                <a:solidFill>
                  <a:srgbClr val="0078AE"/>
                </a:solidFill>
              </a:rPr>
              <a:t>Line painting</a:t>
            </a:r>
          </a:p>
          <a:p>
            <a:pPr marL="0" indent="0">
              <a:buNone/>
            </a:pPr>
            <a:r>
              <a:rPr lang="en-US" sz="2400" dirty="0">
                <a:solidFill>
                  <a:srgbClr val="0078AE"/>
                </a:solidFill>
              </a:rPr>
              <a:t>Sidewalks</a:t>
            </a:r>
          </a:p>
          <a:p>
            <a:pPr marL="0" indent="0">
              <a:buNone/>
            </a:pPr>
            <a:r>
              <a:rPr lang="en-US" sz="2400" b="1" dirty="0">
                <a:solidFill>
                  <a:srgbClr val="0078AE"/>
                </a:solidFill>
              </a:rPr>
              <a:t>Cemeteries</a:t>
            </a:r>
          </a:p>
          <a:p>
            <a:pPr marL="0" indent="0">
              <a:buNone/>
            </a:pPr>
            <a:br>
              <a:rPr lang="en-US" sz="2800" b="1" dirty="0">
                <a:solidFill>
                  <a:srgbClr val="0078AE"/>
                </a:solidFill>
              </a:rPr>
            </a:br>
            <a:endParaRPr lang="en-CA" sz="2800" dirty="0">
              <a:effectLst/>
              <a:ea typeface="Calibri" panose="020F0502020204030204" pitchFamily="34" charset="0"/>
              <a:cs typeface="Times New Roman" panose="02020603050405020304" pitchFamily="18" charset="0"/>
            </a:endParaRPr>
          </a:p>
        </p:txBody>
      </p:sp>
      <p:pic>
        <p:nvPicPr>
          <p:cNvPr id="4098" name="290B808C-0A35-4AB5-815A-60D7C79ACA9E" descr="IMG_0051.jpg">
            <a:extLst>
              <a:ext uri="{FF2B5EF4-FFF2-40B4-BE49-F238E27FC236}">
                <a16:creationId xmlns:a16="http://schemas.microsoft.com/office/drawing/2014/main" id="{87B1136E-A2D5-FA59-ABB4-81A1554E8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718" y="3560821"/>
            <a:ext cx="1800000"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hart, bubble chart&#10;&#10;Description automatically generated">
            <a:extLst>
              <a:ext uri="{FF2B5EF4-FFF2-40B4-BE49-F238E27FC236}">
                <a16:creationId xmlns:a16="http://schemas.microsoft.com/office/drawing/2014/main" id="{97C59555-61E8-3DC1-33B6-F6B7A1D63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482" y="1063798"/>
            <a:ext cx="9755414" cy="5487420"/>
          </a:xfrm>
          <a:prstGeom prst="rect">
            <a:avLst/>
          </a:prstGeom>
        </p:spPr>
      </p:pic>
    </p:spTree>
    <p:extLst>
      <p:ext uri="{BB962C8B-B14F-4D97-AF65-F5344CB8AC3E}">
        <p14:creationId xmlns:p14="http://schemas.microsoft.com/office/powerpoint/2010/main" val="1720912404"/>
      </p:ext>
    </p:extLst>
  </p:cSld>
  <p:clrMapOvr>
    <a:masterClrMapping/>
  </p:clrMapOvr>
  <mc:AlternateContent xmlns:mc="http://schemas.openxmlformats.org/markup-compatibility/2006" xmlns:p14="http://schemas.microsoft.com/office/powerpoint/2010/main">
    <mc:Choice Requires="p14">
      <p:transition spd="slow" p14:dur="2000" advTm="23740"/>
    </mc:Choice>
    <mc:Fallback xmlns="">
      <p:transition spd="slow" advTm="237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15</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Fleet repair and maintenance</a:t>
            </a:r>
            <a:endParaRPr lang="en-CA" sz="2800" b="1" dirty="0">
              <a:solidFill>
                <a:srgbClr val="0078AE"/>
              </a:solidFill>
            </a:endParaRPr>
          </a:p>
        </p:txBody>
      </p:sp>
      <p:sp>
        <p:nvSpPr>
          <p:cNvPr id="12" name="TextBox 11">
            <a:extLst>
              <a:ext uri="{FF2B5EF4-FFF2-40B4-BE49-F238E27FC236}">
                <a16:creationId xmlns:a16="http://schemas.microsoft.com/office/drawing/2014/main" id="{AF18318D-2095-767D-4C82-B117D8768586}"/>
              </a:ext>
            </a:extLst>
          </p:cNvPr>
          <p:cNvSpPr txBox="1"/>
          <p:nvPr/>
        </p:nvSpPr>
        <p:spPr>
          <a:xfrm>
            <a:off x="546058" y="1102558"/>
            <a:ext cx="6266223" cy="4622419"/>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13 plow trucks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4 graders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3 backhoes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1 loader</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5 sidewalk tractors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4 riding mowers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2 street sweepers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10 pick up trucks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Assist with other departments vehicles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Shared services agreement with County</a:t>
            </a:r>
          </a:p>
        </p:txBody>
      </p:sp>
      <p:pic>
        <p:nvPicPr>
          <p:cNvPr id="10" name="Picture 9">
            <a:extLst>
              <a:ext uri="{FF2B5EF4-FFF2-40B4-BE49-F238E27FC236}">
                <a16:creationId xmlns:a16="http://schemas.microsoft.com/office/drawing/2014/main" id="{8F032168-E3AA-A59E-A927-C78E2E12F6B4}"/>
              </a:ext>
            </a:extLst>
          </p:cNvPr>
          <p:cNvPicPr>
            <a:picLocks noChangeAspect="1"/>
          </p:cNvPicPr>
          <p:nvPr/>
        </p:nvPicPr>
        <p:blipFill rotWithShape="1">
          <a:blip r:embed="rId4"/>
          <a:srcRect l="38021" t="18221" r="35459" b="5556"/>
          <a:stretch/>
        </p:blipFill>
        <p:spPr>
          <a:xfrm>
            <a:off x="8128000" y="4302735"/>
            <a:ext cx="3233373" cy="1742466"/>
          </a:xfrm>
          <a:prstGeom prst="rect">
            <a:avLst/>
          </a:prstGeom>
        </p:spPr>
      </p:pic>
      <p:pic>
        <p:nvPicPr>
          <p:cNvPr id="3074" name="D45416DF-3F61-4936-9994-B0ECCE2019C8" descr="IMG_0111.jpg">
            <a:extLst>
              <a:ext uri="{FF2B5EF4-FFF2-40B4-BE49-F238E27FC236}">
                <a16:creationId xmlns:a16="http://schemas.microsoft.com/office/drawing/2014/main" id="{B06BCE11-0149-177B-7E4B-74B0DB64E0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858" y="1085207"/>
            <a:ext cx="3600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1153BC53-0DEE-4A55-985B-E69E927B7116" descr="IMG_1400.jpg">
            <a:extLst>
              <a:ext uri="{FF2B5EF4-FFF2-40B4-BE49-F238E27FC236}">
                <a16:creationId xmlns:a16="http://schemas.microsoft.com/office/drawing/2014/main" id="{0FA82A30-DE4D-C10D-B16B-0D6C48C97E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1858" y="1945825"/>
            <a:ext cx="3600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06547"/>
      </p:ext>
    </p:extLst>
  </p:cSld>
  <p:clrMapOvr>
    <a:masterClrMapping/>
  </p:clrMapOvr>
  <mc:AlternateContent xmlns:mc="http://schemas.openxmlformats.org/markup-compatibility/2006" xmlns:p14="http://schemas.microsoft.com/office/powerpoint/2010/main">
    <mc:Choice Requires="p14">
      <p:transition spd="slow" p14:dur="2000" advTm="37788"/>
    </mc:Choice>
    <mc:Fallback xmlns="">
      <p:transition spd="slow" advTm="3778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16</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Ditching and stormwater drainage</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F18318D-2095-767D-4C82-B117D8768586}"/>
              </a:ext>
            </a:extLst>
          </p:cNvPr>
          <p:cNvSpPr txBox="1"/>
          <p:nvPr/>
        </p:nvSpPr>
        <p:spPr>
          <a:xfrm>
            <a:off x="546058" y="1102558"/>
            <a:ext cx="6266223" cy="2195473"/>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Annual ditching program to keep water flowing in rural areas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React to new issues arising during spring run off</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Replace and upgrade culverts as required</a:t>
            </a:r>
          </a:p>
          <a:p>
            <a:pPr marL="342900" indent="-342900">
              <a:lnSpc>
                <a:spcPct val="107000"/>
              </a:lnSpc>
              <a:spcAft>
                <a:spcPts val="800"/>
              </a:spcAft>
              <a:buFont typeface="Symbol" panose="05050102010706020507" pitchFamily="18" charset="2"/>
              <a:buChar char=""/>
            </a:pPr>
            <a:endParaRPr lang="en-US" sz="2200" dirty="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BF26578B-57D1-320E-607E-E8C7782254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213" b="18901"/>
          <a:stretch/>
        </p:blipFill>
        <p:spPr bwMode="auto">
          <a:xfrm>
            <a:off x="6792000" y="1175566"/>
            <a:ext cx="5400000" cy="250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87B2827-29AE-4E4D-A44F-38552172BBCC" descr="IMG_0201.jpg">
            <a:extLst>
              <a:ext uri="{FF2B5EF4-FFF2-40B4-BE49-F238E27FC236}">
                <a16:creationId xmlns:a16="http://schemas.microsoft.com/office/drawing/2014/main" id="{EDA9A594-2C21-C7E6-EE11-EB6D195025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939" y="3122616"/>
            <a:ext cx="432000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000714"/>
      </p:ext>
    </p:extLst>
  </p:cSld>
  <p:clrMapOvr>
    <a:masterClrMapping/>
  </p:clrMapOvr>
  <mc:AlternateContent xmlns:mc="http://schemas.openxmlformats.org/markup-compatibility/2006" xmlns:p14="http://schemas.microsoft.com/office/powerpoint/2010/main">
    <mc:Choice Requires="p14">
      <p:transition spd="slow" p14:dur="2000" advTm="32842"/>
    </mc:Choice>
    <mc:Fallback xmlns="">
      <p:transition spd="slow" advTm="3284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17</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Gravel roads maintenance</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F18318D-2095-767D-4C82-B117D8768586}"/>
              </a:ext>
            </a:extLst>
          </p:cNvPr>
          <p:cNvSpPr txBox="1"/>
          <p:nvPr/>
        </p:nvSpPr>
        <p:spPr>
          <a:xfrm>
            <a:off x="546058" y="1102558"/>
            <a:ext cx="6266223" cy="4984698"/>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2021 report by 4Roads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Treatments</a:t>
            </a:r>
          </a:p>
          <a:p>
            <a:pPr marL="800100" lvl="1"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Annual dust suppressant: Calcium</a:t>
            </a:r>
          </a:p>
          <a:p>
            <a:pPr marL="800100" lvl="1"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Annual maintenance gravel</a:t>
            </a:r>
          </a:p>
          <a:p>
            <a:pPr marL="800100" lvl="1"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Rebuilds</a:t>
            </a:r>
          </a:p>
          <a:p>
            <a:pPr marL="800100" lvl="1"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Conversion to hard surface</a:t>
            </a:r>
          </a:p>
          <a:p>
            <a:pPr marL="800100" lvl="1"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Tar and chip (double surface treatment)</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Lifecyle cost higher than asphalt roads</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Optimal level of funding for gravel roads: $2M annually</a:t>
            </a:r>
          </a:p>
          <a:p>
            <a:pPr marL="800100" lvl="1" indent="-342900">
              <a:lnSpc>
                <a:spcPct val="107000"/>
              </a:lnSpc>
              <a:spcAft>
                <a:spcPts val="800"/>
              </a:spcAft>
              <a:buFont typeface="Symbol" panose="05050102010706020507" pitchFamily="18" charset="2"/>
              <a:buChar char=""/>
            </a:pPr>
            <a:endParaRPr lang="en-US" sz="2200"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05BAE89-C7D0-B614-63F5-8500CD3EC593}"/>
              </a:ext>
            </a:extLst>
          </p:cNvPr>
          <p:cNvPicPr>
            <a:picLocks noChangeAspect="1"/>
          </p:cNvPicPr>
          <p:nvPr/>
        </p:nvPicPr>
        <p:blipFill rotWithShape="1">
          <a:blip r:embed="rId4"/>
          <a:srcRect l="27382" t="16077" r="38160" b="5804"/>
          <a:stretch/>
        </p:blipFill>
        <p:spPr>
          <a:xfrm>
            <a:off x="7082287" y="750301"/>
            <a:ext cx="4201064" cy="5357398"/>
          </a:xfrm>
          <a:prstGeom prst="rect">
            <a:avLst/>
          </a:prstGeom>
          <a:ln>
            <a:solidFill>
              <a:schemeClr val="accent1"/>
            </a:solidFill>
          </a:ln>
        </p:spPr>
      </p:pic>
    </p:spTree>
    <p:extLst>
      <p:ext uri="{BB962C8B-B14F-4D97-AF65-F5344CB8AC3E}">
        <p14:creationId xmlns:p14="http://schemas.microsoft.com/office/powerpoint/2010/main" val="3420641994"/>
      </p:ext>
    </p:extLst>
  </p:cSld>
  <p:clrMapOvr>
    <a:masterClrMapping/>
  </p:clrMapOvr>
  <mc:AlternateContent xmlns:mc="http://schemas.openxmlformats.org/markup-compatibility/2006" xmlns:p14="http://schemas.microsoft.com/office/powerpoint/2010/main">
    <mc:Choice Requires="p14">
      <p:transition spd="slow" p14:dur="2000" advTm="59290"/>
    </mc:Choice>
    <mc:Fallback xmlns="">
      <p:transition spd="slow" advTm="5929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18</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Winter maintenance</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F18318D-2095-767D-4C82-B117D8768586}"/>
              </a:ext>
            </a:extLst>
          </p:cNvPr>
          <p:cNvSpPr txBox="1"/>
          <p:nvPr/>
        </p:nvSpPr>
        <p:spPr>
          <a:xfrm>
            <a:off x="546058" y="1102558"/>
            <a:ext cx="6266223" cy="2298065"/>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All snow removal </a:t>
            </a:r>
          </a:p>
          <a:p>
            <a:pPr marL="800100" lvl="1"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Some lots are contracted out</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24 hours coverage Monday to Friday</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Weekend patrol / monitoring</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Priority roads based on MMS Classification</a:t>
            </a:r>
          </a:p>
        </p:txBody>
      </p:sp>
      <p:pic>
        <p:nvPicPr>
          <p:cNvPr id="1026" name="Picture 2">
            <a:extLst>
              <a:ext uri="{FF2B5EF4-FFF2-40B4-BE49-F238E27FC236}">
                <a16:creationId xmlns:a16="http://schemas.microsoft.com/office/drawing/2014/main" id="{8232B932-341A-F29F-9DA7-6BA6DF67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604" y="1506815"/>
            <a:ext cx="5400000" cy="40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35528"/>
      </p:ext>
    </p:extLst>
  </p:cSld>
  <p:clrMapOvr>
    <a:masterClrMapping/>
  </p:clrMapOvr>
  <mc:AlternateContent xmlns:mc="http://schemas.openxmlformats.org/markup-compatibility/2006" xmlns:p14="http://schemas.microsoft.com/office/powerpoint/2010/main">
    <mc:Choice Requires="p14">
      <p:transition spd="slow" p14:dur="2000" advTm="54994"/>
    </mc:Choice>
    <mc:Fallback xmlns="">
      <p:transition spd="slow" advTm="5499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19</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Cemetery Maintenance</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F18318D-2095-767D-4C82-B117D8768586}"/>
              </a:ext>
            </a:extLst>
          </p:cNvPr>
          <p:cNvSpPr txBox="1"/>
          <p:nvPr/>
        </p:nvSpPr>
        <p:spPr>
          <a:xfrm>
            <a:off x="546058" y="1102558"/>
            <a:ext cx="6266223" cy="3227807"/>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Grass cutting / trimming</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Burial – full and cremation</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Foundation repairs</a:t>
            </a:r>
          </a:p>
          <a:p>
            <a:pPr marL="342900" indent="-342900">
              <a:lnSpc>
                <a:spcPct val="107000"/>
              </a:lnSpc>
              <a:spcAft>
                <a:spcPts val="800"/>
              </a:spcAft>
              <a:buFont typeface="Symbol" panose="05050102010706020507" pitchFamily="18" charset="2"/>
              <a:buChar char=""/>
            </a:pPr>
            <a:endParaRPr lang="en-US" sz="22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sz="2200" dirty="0" err="1">
                <a:ea typeface="Calibri" panose="020F0502020204030204" pitchFamily="34" charset="0"/>
                <a:cs typeface="Times New Roman" panose="02020603050405020304" pitchFamily="18" charset="0"/>
              </a:rPr>
              <a:t>Belsyde</a:t>
            </a:r>
            <a:r>
              <a:rPr lang="en-US" sz="2200" dirty="0">
                <a:ea typeface="Calibri" panose="020F0502020204030204" pitchFamily="34" charset="0"/>
                <a:cs typeface="Times New Roman" panose="02020603050405020304" pitchFamily="18" charset="0"/>
              </a:rPr>
              <a:t> Cemetery</a:t>
            </a:r>
          </a:p>
          <a:p>
            <a:pPr marL="342900" indent="-342900">
              <a:lnSpc>
                <a:spcPct val="107000"/>
              </a:lnSpc>
              <a:spcAft>
                <a:spcPts val="800"/>
              </a:spcAft>
              <a:buFont typeface="Symbol" panose="05050102010706020507" pitchFamily="18" charset="2"/>
              <a:buChar char=""/>
            </a:pPr>
            <a:r>
              <a:rPr lang="en-US" sz="2200" dirty="0">
                <a:ea typeface="Calibri" panose="020F0502020204030204" pitchFamily="34" charset="0"/>
                <a:cs typeface="Times New Roman" panose="02020603050405020304" pitchFamily="18" charset="0"/>
              </a:rPr>
              <a:t>Elora Cemetery</a:t>
            </a:r>
          </a:p>
          <a:p>
            <a:pPr marL="342900" indent="-342900">
              <a:lnSpc>
                <a:spcPct val="107000"/>
              </a:lnSpc>
              <a:spcAft>
                <a:spcPts val="800"/>
              </a:spcAft>
              <a:buFont typeface="Symbol" panose="05050102010706020507" pitchFamily="18" charset="2"/>
              <a:buChar char=""/>
            </a:pPr>
            <a:endParaRPr lang="en-US" sz="2200" dirty="0">
              <a:ea typeface="Calibri" panose="020F0502020204030204" pitchFamily="34" charset="0"/>
              <a:cs typeface="Times New Roman" panose="02020603050405020304" pitchFamily="18" charset="0"/>
            </a:endParaRPr>
          </a:p>
        </p:txBody>
      </p:sp>
      <p:pic>
        <p:nvPicPr>
          <p:cNvPr id="5122" name="FC5A8F02-F7FC-4EEC-A044-F4DB5C11FBBC" descr="IMG_0006.jpg">
            <a:extLst>
              <a:ext uri="{FF2B5EF4-FFF2-40B4-BE49-F238E27FC236}">
                <a16:creationId xmlns:a16="http://schemas.microsoft.com/office/drawing/2014/main" id="{CF6F97E8-860D-8686-ABA5-BCC6CD276A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314"/>
          <a:stretch/>
        </p:blipFill>
        <p:spPr bwMode="auto">
          <a:xfrm>
            <a:off x="8045942" y="1310907"/>
            <a:ext cx="3600000" cy="358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8318F8C6-1B8B-489A-9ED6-7430B3F7DCF3" descr="IMG_1456.jpg">
            <a:extLst>
              <a:ext uri="{FF2B5EF4-FFF2-40B4-BE49-F238E27FC236}">
                <a16:creationId xmlns:a16="http://schemas.microsoft.com/office/drawing/2014/main" id="{B07E58E1-23F1-207E-EE4A-B4DE43AD6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3802" y="3670697"/>
            <a:ext cx="3600000" cy="269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918664"/>
      </p:ext>
    </p:extLst>
  </p:cSld>
  <p:clrMapOvr>
    <a:masterClrMapping/>
  </p:clrMapOvr>
  <mc:AlternateContent xmlns:mc="http://schemas.openxmlformats.org/markup-compatibility/2006" xmlns:p14="http://schemas.microsoft.com/office/powerpoint/2010/main">
    <mc:Choice Requires="p14">
      <p:transition spd="slow" p14:dur="2000" advTm="26782"/>
    </mc:Choice>
    <mc:Fallback xmlns="">
      <p:transition spd="slow" advTm="2678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70F34AD8-8F89-4920-8182-1C92234CB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73" y="134552"/>
            <a:ext cx="1503778" cy="1265914"/>
          </a:xfrm>
          <a:prstGeom prst="rect">
            <a:avLst/>
          </a:prstGeom>
        </p:spPr>
      </p:pic>
      <p:sp>
        <p:nvSpPr>
          <p:cNvPr id="5" name="Rectangle 4">
            <a:extLst>
              <a:ext uri="{FF2B5EF4-FFF2-40B4-BE49-F238E27FC236}">
                <a16:creationId xmlns:a16="http://schemas.microsoft.com/office/drawing/2014/main" id="{EFC3E220-D394-47A9-B95D-5E5BAC0FD17A}"/>
              </a:ext>
            </a:extLst>
          </p:cNvPr>
          <p:cNvSpPr/>
          <p:nvPr/>
        </p:nvSpPr>
        <p:spPr>
          <a:xfrm rot="16200000">
            <a:off x="3387235" y="2914160"/>
            <a:ext cx="6873243" cy="1014437"/>
          </a:xfrm>
          <a:prstGeom prst="rect">
            <a:avLst/>
          </a:prstGeom>
          <a:solidFill>
            <a:srgbClr val="006BA6"/>
          </a:solidFill>
          <a:ln>
            <a:solidFill>
              <a:srgbClr val="25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94825969-E9C1-1D62-73EA-076A3A3C517F}"/>
              </a:ext>
            </a:extLst>
          </p:cNvPr>
          <p:cNvSpPr txBox="1"/>
          <p:nvPr/>
        </p:nvSpPr>
        <p:spPr>
          <a:xfrm>
            <a:off x="1839156" y="475121"/>
            <a:ext cx="4036207" cy="584775"/>
          </a:xfrm>
          <a:prstGeom prst="rect">
            <a:avLst/>
          </a:prstGeom>
          <a:noFill/>
        </p:spPr>
        <p:txBody>
          <a:bodyPr wrap="square" rtlCol="0">
            <a:spAutoFit/>
          </a:bodyPr>
          <a:lstStyle/>
          <a:p>
            <a:r>
              <a:rPr lang="en-US" sz="3200" dirty="0"/>
              <a:t>Agenda</a:t>
            </a:r>
            <a:endParaRPr lang="en-CA" sz="3200" dirty="0"/>
          </a:p>
        </p:txBody>
      </p:sp>
      <p:sp>
        <p:nvSpPr>
          <p:cNvPr id="15" name="Rectangle 14">
            <a:extLst>
              <a:ext uri="{FF2B5EF4-FFF2-40B4-BE49-F238E27FC236}">
                <a16:creationId xmlns:a16="http://schemas.microsoft.com/office/drawing/2014/main" id="{63C39FEE-C8C9-3C03-7C85-24D229E05819}"/>
              </a:ext>
            </a:extLst>
          </p:cNvPr>
          <p:cNvSpPr/>
          <p:nvPr/>
        </p:nvSpPr>
        <p:spPr>
          <a:xfrm>
            <a:off x="631800" y="1730520"/>
            <a:ext cx="5078486" cy="4555980"/>
          </a:xfrm>
          <a:prstGeom prst="rect">
            <a:avLst/>
          </a:prstGeom>
          <a:solidFill>
            <a:schemeClr val="bg1"/>
          </a:solidFill>
          <a:ln w="76200">
            <a:solidFill>
              <a:srgbClr val="006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78A201B0-2212-B634-A7A2-1EE4064E92BA}"/>
              </a:ext>
            </a:extLst>
          </p:cNvPr>
          <p:cNvSpPr txBox="1"/>
          <p:nvPr/>
        </p:nvSpPr>
        <p:spPr>
          <a:xfrm>
            <a:off x="908855" y="1885950"/>
            <a:ext cx="4524375" cy="5909310"/>
          </a:xfrm>
          <a:prstGeom prst="rect">
            <a:avLst/>
          </a:prstGeom>
          <a:noFill/>
        </p:spPr>
        <p:txBody>
          <a:bodyPr wrap="square" rtlCol="0">
            <a:spAutoFit/>
          </a:bodyPr>
          <a:lstStyle/>
          <a:p>
            <a:pPr marL="285750" indent="-285750">
              <a:buFont typeface="Wingdings" panose="05000000000000000000" pitchFamily="2" charset="2"/>
              <a:buChar char="ü"/>
            </a:pPr>
            <a:r>
              <a:rPr lang="en-US" dirty="0"/>
              <a:t>Overview of Public Works and Engineering Services</a:t>
            </a:r>
          </a:p>
          <a:p>
            <a:pPr marL="285750" indent="-285750">
              <a:buFont typeface="Wingdings" panose="05000000000000000000" pitchFamily="2" charset="2"/>
              <a:buChar char="ü"/>
            </a:pPr>
            <a:r>
              <a:rPr lang="en-US" dirty="0"/>
              <a:t>Bridge Rehabilitation and Replacement</a:t>
            </a:r>
          </a:p>
          <a:p>
            <a:pPr marL="285750" indent="-285750">
              <a:buFont typeface="Wingdings" panose="05000000000000000000" pitchFamily="2" charset="2"/>
              <a:buChar char="ü"/>
            </a:pPr>
            <a:r>
              <a:rPr lang="en-US" dirty="0"/>
              <a:t>Road Reconstructions</a:t>
            </a:r>
          </a:p>
          <a:p>
            <a:pPr marL="285750" indent="-285750">
              <a:buFont typeface="Wingdings" panose="05000000000000000000" pitchFamily="2" charset="2"/>
              <a:buChar char="ü"/>
            </a:pPr>
            <a:r>
              <a:rPr lang="en-US" dirty="0"/>
              <a:t>New Water Supply Well Drilling and Exploration</a:t>
            </a:r>
          </a:p>
          <a:p>
            <a:pPr marL="285750" indent="-285750">
              <a:buFont typeface="Wingdings" panose="05000000000000000000" pitchFamily="2" charset="2"/>
              <a:buChar char="ü"/>
            </a:pPr>
            <a:r>
              <a:rPr lang="en-US" dirty="0"/>
              <a:t>Speeding and Traffic Calming</a:t>
            </a:r>
          </a:p>
          <a:p>
            <a:pPr marL="285750" indent="-285750">
              <a:buFont typeface="Wingdings" panose="05000000000000000000" pitchFamily="2" charset="2"/>
              <a:buChar char="ü"/>
            </a:pPr>
            <a:r>
              <a:rPr lang="en-US" dirty="0"/>
              <a:t>New Township Operations Centre</a:t>
            </a:r>
          </a:p>
          <a:p>
            <a:pPr marL="285750" indent="-285750">
              <a:buFont typeface="Wingdings" panose="05000000000000000000" pitchFamily="2" charset="2"/>
              <a:buChar char="ü"/>
            </a:pPr>
            <a:r>
              <a:rPr lang="en-US" dirty="0"/>
              <a:t>Minimum Maintenance Standards</a:t>
            </a:r>
          </a:p>
          <a:p>
            <a:pPr marL="285750" indent="-285750">
              <a:buFont typeface="Wingdings" panose="05000000000000000000" pitchFamily="2" charset="2"/>
              <a:buChar char="ü"/>
            </a:pPr>
            <a:r>
              <a:rPr lang="en-US" dirty="0"/>
              <a:t>Fleet Repair and Maintenance</a:t>
            </a:r>
          </a:p>
          <a:p>
            <a:pPr marL="285750" indent="-285750">
              <a:buFont typeface="Wingdings" panose="05000000000000000000" pitchFamily="2" charset="2"/>
              <a:buChar char="ü"/>
            </a:pPr>
            <a:r>
              <a:rPr lang="en-US" dirty="0"/>
              <a:t>Ditching and Stormwater Drainage</a:t>
            </a:r>
          </a:p>
          <a:p>
            <a:pPr marL="285750" indent="-285750">
              <a:buFont typeface="Wingdings" panose="05000000000000000000" pitchFamily="2" charset="2"/>
              <a:buChar char="ü"/>
            </a:pPr>
            <a:r>
              <a:rPr lang="en-US" dirty="0"/>
              <a:t>Gravel Road Maintenance</a:t>
            </a:r>
          </a:p>
          <a:p>
            <a:pPr marL="285750" indent="-285750">
              <a:buFont typeface="Wingdings" panose="05000000000000000000" pitchFamily="2" charset="2"/>
              <a:buChar char="ü"/>
            </a:pPr>
            <a:r>
              <a:rPr lang="en-US" dirty="0"/>
              <a:t>Winter Maintenance</a:t>
            </a:r>
          </a:p>
          <a:p>
            <a:pPr marL="285750" indent="-285750">
              <a:buFont typeface="Wingdings" panose="05000000000000000000" pitchFamily="2" charset="2"/>
              <a:buChar char="ü"/>
            </a:pPr>
            <a:r>
              <a:rPr lang="en-US" dirty="0"/>
              <a:t>Cemeteries</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CA" dirty="0"/>
          </a:p>
        </p:txBody>
      </p:sp>
      <p:pic>
        <p:nvPicPr>
          <p:cNvPr id="3" name="Picture 2">
            <a:extLst>
              <a:ext uri="{FF2B5EF4-FFF2-40B4-BE49-F238E27FC236}">
                <a16:creationId xmlns:a16="http://schemas.microsoft.com/office/drawing/2014/main" id="{72BE75B7-8606-8279-D695-324E36C39F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99" r="35312"/>
          <a:stretch/>
        </p:blipFill>
        <p:spPr bwMode="auto">
          <a:xfrm>
            <a:off x="7264400"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939455"/>
      </p:ext>
    </p:extLst>
  </p:cSld>
  <p:clrMapOvr>
    <a:masterClrMapping/>
  </p:clrMapOvr>
  <mc:AlternateContent xmlns:mc="http://schemas.openxmlformats.org/markup-compatibility/2006" xmlns:p14="http://schemas.microsoft.com/office/powerpoint/2010/main">
    <mc:Choice Requires="p14">
      <p:transition spd="slow" p14:dur="2000" advTm="31983"/>
    </mc:Choice>
    <mc:Fallback xmlns="">
      <p:transition spd="slow" advTm="3198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20</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AF18318D-2095-767D-4C82-B117D8768586}"/>
              </a:ext>
            </a:extLst>
          </p:cNvPr>
          <p:cNvSpPr txBox="1"/>
          <p:nvPr/>
        </p:nvSpPr>
        <p:spPr>
          <a:xfrm>
            <a:off x="2648095" y="1495201"/>
            <a:ext cx="6266223" cy="1933799"/>
          </a:xfrm>
          <a:prstGeom prst="rect">
            <a:avLst/>
          </a:prstGeom>
          <a:noFill/>
        </p:spPr>
        <p:txBody>
          <a:bodyPr wrap="square">
            <a:spAutoFit/>
          </a:bodyPr>
          <a:lstStyle/>
          <a:p>
            <a:pPr algn="ctr">
              <a:lnSpc>
                <a:spcPct val="107000"/>
              </a:lnSpc>
              <a:spcAft>
                <a:spcPts val="800"/>
              </a:spcAft>
            </a:pPr>
            <a:r>
              <a:rPr lang="en-US" sz="5400" dirty="0">
                <a:ea typeface="Calibri" panose="020F0502020204030204" pitchFamily="34" charset="0"/>
                <a:cs typeface="Times New Roman" panose="02020603050405020304" pitchFamily="18" charset="0"/>
              </a:rPr>
              <a:t>Thank you!  </a:t>
            </a:r>
          </a:p>
          <a:p>
            <a:pPr algn="ctr">
              <a:lnSpc>
                <a:spcPct val="107000"/>
              </a:lnSpc>
              <a:spcAft>
                <a:spcPts val="800"/>
              </a:spcAft>
            </a:pPr>
            <a:r>
              <a:rPr lang="en-US" sz="5400" dirty="0">
                <a:ea typeface="Calibri" panose="020F0502020204030204" pitchFamily="34" charset="0"/>
                <a:cs typeface="Times New Roman" panose="02020603050405020304" pitchFamily="18" charset="0"/>
              </a:rPr>
              <a:t>Questions?</a:t>
            </a:r>
          </a:p>
        </p:txBody>
      </p:sp>
      <p:sp>
        <p:nvSpPr>
          <p:cNvPr id="3" name="TextBox 2">
            <a:extLst>
              <a:ext uri="{FF2B5EF4-FFF2-40B4-BE49-F238E27FC236}">
                <a16:creationId xmlns:a16="http://schemas.microsoft.com/office/drawing/2014/main" id="{39E3E25E-7FD9-EF3B-A2F4-49AF5E6B72E8}"/>
              </a:ext>
            </a:extLst>
          </p:cNvPr>
          <p:cNvSpPr txBox="1"/>
          <p:nvPr/>
        </p:nvSpPr>
        <p:spPr>
          <a:xfrm>
            <a:off x="3186854" y="3799594"/>
            <a:ext cx="5011001" cy="2092881"/>
          </a:xfrm>
          <a:prstGeom prst="rect">
            <a:avLst/>
          </a:prstGeom>
          <a:noFill/>
        </p:spPr>
        <p:txBody>
          <a:bodyPr wrap="square" rtlCol="0">
            <a:spAutoFit/>
          </a:bodyPr>
          <a:lstStyle/>
          <a:p>
            <a:pPr algn="ctr"/>
            <a:r>
              <a:rPr lang="en-US" sz="2000" dirty="0"/>
              <a:t>Adam Gilmore, P.Eng., Manager of Engineering</a:t>
            </a:r>
          </a:p>
          <a:p>
            <a:pPr algn="ctr"/>
            <a:r>
              <a:rPr lang="en-US" sz="2000" dirty="0">
                <a:hlinkClick r:id="rId4"/>
              </a:rPr>
              <a:t>agilmore@centrewellington.ca</a:t>
            </a:r>
            <a:endParaRPr lang="en-US" sz="2000" dirty="0"/>
          </a:p>
          <a:p>
            <a:pPr algn="ctr"/>
            <a:r>
              <a:rPr lang="en-US" sz="2000" dirty="0"/>
              <a:t>519-846-9691 x301</a:t>
            </a:r>
          </a:p>
          <a:p>
            <a:pPr algn="ctr"/>
            <a:endParaRPr lang="en-US" sz="1000" dirty="0"/>
          </a:p>
          <a:p>
            <a:pPr algn="ctr"/>
            <a:r>
              <a:rPr lang="en-US" sz="2000" dirty="0"/>
              <a:t>John Gaddye, C.E.T., Manager of Public Works</a:t>
            </a:r>
          </a:p>
          <a:p>
            <a:pPr algn="ctr"/>
            <a:r>
              <a:rPr lang="en-US" sz="2000" dirty="0">
                <a:hlinkClick r:id="rId5"/>
              </a:rPr>
              <a:t>jgaddye@centrewellington.ca</a:t>
            </a:r>
            <a:endParaRPr lang="en-US" sz="2000" dirty="0"/>
          </a:p>
          <a:p>
            <a:pPr algn="ctr"/>
            <a:r>
              <a:rPr lang="en-US" sz="2000" dirty="0"/>
              <a:t>519-846-9691 x313</a:t>
            </a:r>
            <a:endParaRPr lang="en-CA" sz="2000" dirty="0"/>
          </a:p>
        </p:txBody>
      </p:sp>
    </p:spTree>
    <p:extLst>
      <p:ext uri="{BB962C8B-B14F-4D97-AF65-F5344CB8AC3E}">
        <p14:creationId xmlns:p14="http://schemas.microsoft.com/office/powerpoint/2010/main" val="3551963907"/>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spd="slow" advTm="1134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3</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61665"/>
          </a:xfrm>
          <a:prstGeom prst="rect">
            <a:avLst/>
          </a:prstGeom>
          <a:noFill/>
        </p:spPr>
        <p:txBody>
          <a:bodyPr wrap="square" rtlCol="0">
            <a:spAutoFit/>
          </a:bodyPr>
          <a:lstStyle/>
          <a:p>
            <a:r>
              <a:rPr lang="en-US" sz="2400" b="1" dirty="0">
                <a:solidFill>
                  <a:srgbClr val="0078AE"/>
                </a:solidFill>
              </a:rPr>
              <a:t>Infrastructure Services: Public Works &amp; Engineering Services</a:t>
            </a:r>
            <a:endParaRPr lang="en-CA" sz="2400" b="1" dirty="0">
              <a:solidFill>
                <a:srgbClr val="0078AE"/>
              </a:solidFill>
            </a:endParaRPr>
          </a:p>
        </p:txBody>
      </p:sp>
      <p:pic>
        <p:nvPicPr>
          <p:cNvPr id="7" name="Picture 6" descr="Diagram&#10;&#10;Description automatically generated">
            <a:extLst>
              <a:ext uri="{FF2B5EF4-FFF2-40B4-BE49-F238E27FC236}">
                <a16:creationId xmlns:a16="http://schemas.microsoft.com/office/drawing/2014/main" id="{3C09E4CE-007F-0CC3-50FC-A3DD69D0E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718" y="898358"/>
            <a:ext cx="10197288" cy="5735975"/>
          </a:xfrm>
          <a:prstGeom prst="rect">
            <a:avLst/>
          </a:prstGeom>
        </p:spPr>
      </p:pic>
      <p:sp>
        <p:nvSpPr>
          <p:cNvPr id="10" name="Rectangle 9">
            <a:extLst>
              <a:ext uri="{FF2B5EF4-FFF2-40B4-BE49-F238E27FC236}">
                <a16:creationId xmlns:a16="http://schemas.microsoft.com/office/drawing/2014/main" id="{1999F24B-6CAC-F32A-7875-8CEB21808637}"/>
              </a:ext>
            </a:extLst>
          </p:cNvPr>
          <p:cNvSpPr/>
          <p:nvPr/>
        </p:nvSpPr>
        <p:spPr>
          <a:xfrm>
            <a:off x="6616461" y="4382219"/>
            <a:ext cx="3769744" cy="2252114"/>
          </a:xfrm>
          <a:prstGeom prst="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21820258"/>
      </p:ext>
    </p:extLst>
  </p:cSld>
  <p:clrMapOvr>
    <a:masterClrMapping/>
  </p:clrMapOvr>
  <mc:AlternateContent xmlns:mc="http://schemas.openxmlformats.org/markup-compatibility/2006" xmlns:p14="http://schemas.microsoft.com/office/powerpoint/2010/main">
    <mc:Choice Requires="p14">
      <p:transition spd="slow" p14:dur="2000" advTm="21349"/>
    </mc:Choice>
    <mc:Fallback xmlns="">
      <p:transition spd="slow" advTm="2134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4</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Engineering Services</a:t>
            </a:r>
            <a:endParaRPr lang="en-CA" sz="2800" b="1" dirty="0">
              <a:solidFill>
                <a:srgbClr val="0078AE"/>
              </a:solidFill>
            </a:endParaRPr>
          </a:p>
        </p:txBody>
      </p:sp>
      <p:sp>
        <p:nvSpPr>
          <p:cNvPr id="10" name="TextBox 9">
            <a:extLst>
              <a:ext uri="{FF2B5EF4-FFF2-40B4-BE49-F238E27FC236}">
                <a16:creationId xmlns:a16="http://schemas.microsoft.com/office/drawing/2014/main" id="{075E05C9-11F3-C58C-7753-066F71BDD3F5}"/>
              </a:ext>
            </a:extLst>
          </p:cNvPr>
          <p:cNvSpPr txBox="1"/>
          <p:nvPr/>
        </p:nvSpPr>
        <p:spPr>
          <a:xfrm>
            <a:off x="456852" y="1397457"/>
            <a:ext cx="11278296" cy="1815882"/>
          </a:xfrm>
          <a:prstGeom prst="rect">
            <a:avLst/>
          </a:prstGeom>
          <a:noFill/>
        </p:spPr>
        <p:txBody>
          <a:bodyPr wrap="square">
            <a:spAutoFit/>
          </a:bodyPr>
          <a:lstStyle/>
          <a:p>
            <a:r>
              <a:rPr lang="en-US" sz="2800" dirty="0">
                <a:effectLst/>
                <a:ea typeface="Tahoma" panose="020B0604030504040204" pitchFamily="34" charset="0"/>
              </a:rPr>
              <a:t>From concept to construction, the Engineering Services team is responsible for ensuring that the Township’s bridges, roads, water systems, and sewer systems are safe, functional, and sized to meet current and future needs of the community.</a:t>
            </a:r>
            <a:endParaRPr lang="en-CA" sz="2800" dirty="0"/>
          </a:p>
        </p:txBody>
      </p:sp>
      <p:pic>
        <p:nvPicPr>
          <p:cNvPr id="3" name="Picture 2" descr="A picture containing sky, tree, outdoor&#10;&#10;Description automatically generated">
            <a:extLst>
              <a:ext uri="{FF2B5EF4-FFF2-40B4-BE49-F238E27FC236}">
                <a16:creationId xmlns:a16="http://schemas.microsoft.com/office/drawing/2014/main" id="{13108E1E-C62F-6927-1418-A85DB8BEA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67146" y="3686464"/>
            <a:ext cx="2925425" cy="2194069"/>
          </a:xfrm>
          <a:prstGeom prst="rect">
            <a:avLst/>
          </a:prstGeom>
        </p:spPr>
      </p:pic>
      <p:pic>
        <p:nvPicPr>
          <p:cNvPr id="7" name="Picture 6">
            <a:extLst>
              <a:ext uri="{FF2B5EF4-FFF2-40B4-BE49-F238E27FC236}">
                <a16:creationId xmlns:a16="http://schemas.microsoft.com/office/drawing/2014/main" id="{FED25749-D15F-A6FC-9260-6DE8E96EE773}"/>
              </a:ext>
            </a:extLst>
          </p:cNvPr>
          <p:cNvPicPr>
            <a:picLocks noChangeAspect="1"/>
          </p:cNvPicPr>
          <p:nvPr/>
        </p:nvPicPr>
        <p:blipFill rotWithShape="1">
          <a:blip r:embed="rId5"/>
          <a:srcRect l="8722" t="10662" r="59935" b="13294"/>
          <a:stretch/>
        </p:blipFill>
        <p:spPr>
          <a:xfrm>
            <a:off x="3893145" y="3320786"/>
            <a:ext cx="4051784" cy="2931173"/>
          </a:xfrm>
          <a:prstGeom prst="rect">
            <a:avLst/>
          </a:prstGeom>
        </p:spPr>
      </p:pic>
      <p:pic>
        <p:nvPicPr>
          <p:cNvPr id="11" name="Picture 10">
            <a:extLst>
              <a:ext uri="{FF2B5EF4-FFF2-40B4-BE49-F238E27FC236}">
                <a16:creationId xmlns:a16="http://schemas.microsoft.com/office/drawing/2014/main" id="{ACB58E58-218E-2417-4966-6D10AF4219F4}"/>
              </a:ext>
            </a:extLst>
          </p:cNvPr>
          <p:cNvPicPr>
            <a:picLocks noChangeAspect="1"/>
          </p:cNvPicPr>
          <p:nvPr/>
        </p:nvPicPr>
        <p:blipFill rotWithShape="1">
          <a:blip r:embed="rId6"/>
          <a:srcRect l="65985" t="27070" r="18712" b="6618"/>
          <a:stretch/>
        </p:blipFill>
        <p:spPr>
          <a:xfrm>
            <a:off x="8011182" y="3322391"/>
            <a:ext cx="2262880" cy="2923820"/>
          </a:xfrm>
          <a:prstGeom prst="rect">
            <a:avLst/>
          </a:prstGeom>
        </p:spPr>
      </p:pic>
    </p:spTree>
    <p:extLst>
      <p:ext uri="{BB962C8B-B14F-4D97-AF65-F5344CB8AC3E}">
        <p14:creationId xmlns:p14="http://schemas.microsoft.com/office/powerpoint/2010/main" val="2983869693"/>
      </p:ext>
    </p:extLst>
  </p:cSld>
  <p:clrMapOvr>
    <a:masterClrMapping/>
  </p:clrMapOvr>
  <mc:AlternateContent xmlns:mc="http://schemas.openxmlformats.org/markup-compatibility/2006" xmlns:p14="http://schemas.microsoft.com/office/powerpoint/2010/main">
    <mc:Choice Requires="p14">
      <p:transition spd="slow" p14:dur="2000" advTm="25969"/>
    </mc:Choice>
    <mc:Fallback xmlns="">
      <p:transition spd="slow" advTm="2596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648095" y="448146"/>
            <a:ext cx="9498186" cy="523220"/>
          </a:xfrm>
          <a:prstGeom prst="rect">
            <a:avLst/>
          </a:prstGeom>
          <a:noFill/>
        </p:spPr>
        <p:txBody>
          <a:bodyPr wrap="square" rtlCol="0">
            <a:spAutoFit/>
          </a:bodyPr>
          <a:lstStyle/>
          <a:p>
            <a:r>
              <a:rPr lang="en-US" sz="2800" b="1" dirty="0">
                <a:solidFill>
                  <a:srgbClr val="0078AE"/>
                </a:solidFill>
              </a:rPr>
              <a:t>How do we plan and build infrastructure?</a:t>
            </a:r>
            <a:endParaRPr lang="en-CA" sz="2800" b="1" dirty="0">
              <a:solidFill>
                <a:srgbClr val="0078AE"/>
              </a:solidFill>
            </a:endParaRPr>
          </a:p>
        </p:txBody>
      </p:sp>
      <p:pic>
        <p:nvPicPr>
          <p:cNvPr id="16" name="Picture 15">
            <a:extLst>
              <a:ext uri="{FF2B5EF4-FFF2-40B4-BE49-F238E27FC236}">
                <a16:creationId xmlns:a16="http://schemas.microsoft.com/office/drawing/2014/main" id="{983D5C1E-F679-DB83-245F-AB2D8734B0B0}"/>
              </a:ext>
            </a:extLst>
          </p:cNvPr>
          <p:cNvPicPr>
            <a:picLocks noChangeAspect="1"/>
          </p:cNvPicPr>
          <p:nvPr/>
        </p:nvPicPr>
        <p:blipFill>
          <a:blip r:embed="rId4"/>
          <a:stretch>
            <a:fillRect/>
          </a:stretch>
        </p:blipFill>
        <p:spPr>
          <a:xfrm>
            <a:off x="3856542" y="1133368"/>
            <a:ext cx="2048438" cy="2888478"/>
          </a:xfrm>
          <a:prstGeom prst="rect">
            <a:avLst/>
          </a:prstGeom>
        </p:spPr>
      </p:pic>
      <p:pic>
        <p:nvPicPr>
          <p:cNvPr id="20" name="Picture 19">
            <a:extLst>
              <a:ext uri="{FF2B5EF4-FFF2-40B4-BE49-F238E27FC236}">
                <a16:creationId xmlns:a16="http://schemas.microsoft.com/office/drawing/2014/main" id="{E7F9678D-2737-5AC7-9586-FE09346D58DF}"/>
              </a:ext>
            </a:extLst>
          </p:cNvPr>
          <p:cNvPicPr>
            <a:picLocks noChangeAspect="1"/>
          </p:cNvPicPr>
          <p:nvPr/>
        </p:nvPicPr>
        <p:blipFill rotWithShape="1">
          <a:blip r:embed="rId5"/>
          <a:srcRect l="14219" t="11747" r="69687" b="19083"/>
          <a:stretch/>
        </p:blipFill>
        <p:spPr>
          <a:xfrm>
            <a:off x="5933513" y="4058664"/>
            <a:ext cx="2048437" cy="2625181"/>
          </a:xfrm>
          <a:prstGeom prst="rect">
            <a:avLst/>
          </a:prstGeom>
        </p:spPr>
      </p:pic>
      <p:pic>
        <p:nvPicPr>
          <p:cNvPr id="22" name="Picture 21">
            <a:extLst>
              <a:ext uri="{FF2B5EF4-FFF2-40B4-BE49-F238E27FC236}">
                <a16:creationId xmlns:a16="http://schemas.microsoft.com/office/drawing/2014/main" id="{E525C85C-90AD-F99A-02FC-175865757168}"/>
              </a:ext>
            </a:extLst>
          </p:cNvPr>
          <p:cNvPicPr>
            <a:picLocks noChangeAspect="1"/>
          </p:cNvPicPr>
          <p:nvPr/>
        </p:nvPicPr>
        <p:blipFill rotWithShape="1">
          <a:blip r:embed="rId6"/>
          <a:srcRect l="12812" t="12009" r="69219" b="10698"/>
          <a:stretch/>
        </p:blipFill>
        <p:spPr>
          <a:xfrm>
            <a:off x="3856541" y="4058664"/>
            <a:ext cx="2048437" cy="2627344"/>
          </a:xfrm>
          <a:prstGeom prst="rect">
            <a:avLst/>
          </a:prstGeom>
        </p:spPr>
      </p:pic>
      <p:sp>
        <p:nvSpPr>
          <p:cNvPr id="23" name="Arrow: Right 22">
            <a:extLst>
              <a:ext uri="{FF2B5EF4-FFF2-40B4-BE49-F238E27FC236}">
                <a16:creationId xmlns:a16="http://schemas.microsoft.com/office/drawing/2014/main" id="{3D415F3F-A462-8A48-DCF9-7E628D0F9346}"/>
              </a:ext>
            </a:extLst>
          </p:cNvPr>
          <p:cNvSpPr/>
          <p:nvPr/>
        </p:nvSpPr>
        <p:spPr>
          <a:xfrm>
            <a:off x="8173012" y="3612125"/>
            <a:ext cx="1018614" cy="800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Picture 24">
            <a:extLst>
              <a:ext uri="{FF2B5EF4-FFF2-40B4-BE49-F238E27FC236}">
                <a16:creationId xmlns:a16="http://schemas.microsoft.com/office/drawing/2014/main" id="{9A30E3EF-DC1D-2D48-41D7-950C49D41131}"/>
              </a:ext>
            </a:extLst>
          </p:cNvPr>
          <p:cNvPicPr>
            <a:picLocks noChangeAspect="1"/>
          </p:cNvPicPr>
          <p:nvPr/>
        </p:nvPicPr>
        <p:blipFill rotWithShape="1">
          <a:blip r:embed="rId7"/>
          <a:srcRect l="13125" t="11747" r="68553" b="8864"/>
          <a:stretch/>
        </p:blipFill>
        <p:spPr>
          <a:xfrm>
            <a:off x="9277913" y="2141247"/>
            <a:ext cx="2657434" cy="3433315"/>
          </a:xfrm>
          <a:prstGeom prst="rect">
            <a:avLst/>
          </a:prstGeom>
        </p:spPr>
      </p:pic>
      <p:pic>
        <p:nvPicPr>
          <p:cNvPr id="27" name="Picture 26">
            <a:extLst>
              <a:ext uri="{FF2B5EF4-FFF2-40B4-BE49-F238E27FC236}">
                <a16:creationId xmlns:a16="http://schemas.microsoft.com/office/drawing/2014/main" id="{78C9914A-CEF7-15C9-8A79-E606F0BFCEA8}"/>
              </a:ext>
            </a:extLst>
          </p:cNvPr>
          <p:cNvPicPr>
            <a:picLocks noChangeAspect="1"/>
          </p:cNvPicPr>
          <p:nvPr/>
        </p:nvPicPr>
        <p:blipFill rotWithShape="1">
          <a:blip r:embed="rId8"/>
          <a:srcRect l="15643" t="11222" r="69678" b="20545"/>
          <a:stretch/>
        </p:blipFill>
        <p:spPr>
          <a:xfrm>
            <a:off x="5904978" y="1133368"/>
            <a:ext cx="2076972" cy="2878807"/>
          </a:xfrm>
          <a:prstGeom prst="rect">
            <a:avLst/>
          </a:prstGeom>
        </p:spPr>
      </p:pic>
      <p:sp>
        <p:nvSpPr>
          <p:cNvPr id="28" name="Slide Number Placeholder 4">
            <a:extLst>
              <a:ext uri="{FF2B5EF4-FFF2-40B4-BE49-F238E27FC236}">
                <a16:creationId xmlns:a16="http://schemas.microsoft.com/office/drawing/2014/main" id="{15F64BAC-2452-2412-035F-91FCA6A3511C}"/>
              </a:ext>
            </a:extLst>
          </p:cNvPr>
          <p:cNvSpPr txBox="1">
            <a:spLocks/>
          </p:cNvSpPr>
          <p:nvPr/>
        </p:nvSpPr>
        <p:spPr>
          <a:xfrm>
            <a:off x="165100" y="6362616"/>
            <a:ext cx="3668963" cy="5003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6284F59-2E8F-4658-90FC-53479895C07E}" type="slidenum">
              <a:rPr lang="en-CA" smtClean="0"/>
              <a:pPr algn="l"/>
              <a:t>5</a:t>
            </a:fld>
            <a:r>
              <a:rPr lang="en-CA" dirty="0"/>
              <a:t> | </a:t>
            </a:r>
            <a:r>
              <a:rPr lang="en-US" dirty="0"/>
              <a:t>Intro to Public Works and Engineering Services</a:t>
            </a:r>
            <a:endParaRPr lang="en-CA" dirty="0"/>
          </a:p>
        </p:txBody>
      </p:sp>
      <p:sp>
        <p:nvSpPr>
          <p:cNvPr id="29" name="TextBox 28">
            <a:extLst>
              <a:ext uri="{FF2B5EF4-FFF2-40B4-BE49-F238E27FC236}">
                <a16:creationId xmlns:a16="http://schemas.microsoft.com/office/drawing/2014/main" id="{8191A903-A623-14A0-EF5B-EE575D3CC74D}"/>
              </a:ext>
            </a:extLst>
          </p:cNvPr>
          <p:cNvSpPr txBox="1"/>
          <p:nvPr/>
        </p:nvSpPr>
        <p:spPr>
          <a:xfrm>
            <a:off x="548450" y="2210355"/>
            <a:ext cx="3101028" cy="3862211"/>
          </a:xfrm>
          <a:prstGeom prst="rect">
            <a:avLst/>
          </a:prstGeom>
          <a:noFill/>
        </p:spPr>
        <p:txBody>
          <a:bodyPr wrap="square">
            <a:spAutoFit/>
          </a:bodyPr>
          <a:lstStyle/>
          <a:p>
            <a:pPr>
              <a:lnSpc>
                <a:spcPct val="107000"/>
              </a:lnSpc>
              <a:spcBef>
                <a:spcPts val="1000"/>
              </a:spcBef>
              <a:spcAft>
                <a:spcPts val="800"/>
              </a:spcAft>
            </a:pPr>
            <a:r>
              <a:rPr lang="en-US" sz="2400" dirty="0">
                <a:cs typeface="Times New Roman" panose="02020603050405020304" pitchFamily="18" charset="0"/>
              </a:rPr>
              <a:t>Plans and studies identify infrastructure needs to meet current demands and future growth, and serve as important inputs into the Capital Budget and Forecast </a:t>
            </a:r>
          </a:p>
          <a:p>
            <a:pPr marL="342900" indent="-342900">
              <a:lnSpc>
                <a:spcPct val="107000"/>
              </a:lnSpc>
              <a:spcBef>
                <a:spcPts val="1000"/>
              </a:spcBef>
              <a:spcAft>
                <a:spcPts val="800"/>
              </a:spcAft>
              <a:buFont typeface="Symbol" panose="05050102010706020507" pitchFamily="18" charset="2"/>
              <a:buChar char=""/>
            </a:pP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9863678"/>
      </p:ext>
    </p:extLst>
  </p:cSld>
  <p:clrMapOvr>
    <a:masterClrMapping/>
  </p:clrMapOvr>
  <mc:AlternateContent xmlns:mc="http://schemas.openxmlformats.org/markup-compatibility/2006" xmlns:p14="http://schemas.microsoft.com/office/powerpoint/2010/main">
    <mc:Choice Requires="p14">
      <p:transition spd="slow" p14:dur="2000" advTm="33748"/>
    </mc:Choice>
    <mc:Fallback xmlns="">
      <p:transition spd="slow" advTm="3374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6</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Bridge Rehabilitation and Replacement</a:t>
            </a:r>
            <a:endParaRPr lang="en-CA" sz="2800" b="1" dirty="0">
              <a:solidFill>
                <a:srgbClr val="0078AE"/>
              </a:solidFill>
            </a:endParaRPr>
          </a:p>
        </p:txBody>
      </p:sp>
      <p:sp>
        <p:nvSpPr>
          <p:cNvPr id="6" name="TextBox 5">
            <a:extLst>
              <a:ext uri="{FF2B5EF4-FFF2-40B4-BE49-F238E27FC236}">
                <a16:creationId xmlns:a16="http://schemas.microsoft.com/office/drawing/2014/main" id="{BE9FCD2D-BD74-66CE-A165-3A50FB43CA47}"/>
              </a:ext>
            </a:extLst>
          </p:cNvPr>
          <p:cNvSpPr txBox="1"/>
          <p:nvPr/>
        </p:nvSpPr>
        <p:spPr>
          <a:xfrm>
            <a:off x="434654" y="1299547"/>
            <a:ext cx="7195885" cy="5082417"/>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r>
              <a:rPr lang="en-US" sz="2000" dirty="0">
                <a:cs typeface="Times New Roman" panose="02020603050405020304" pitchFamily="18" charset="0"/>
              </a:rPr>
              <a:t>The Township has 111 bridges (including culverts) that have a span of 3 meters or more. </a:t>
            </a:r>
          </a:p>
          <a:p>
            <a:pPr marL="342900" indent="-342900">
              <a:lnSpc>
                <a:spcPct val="107000"/>
              </a:lnSpc>
              <a:spcBef>
                <a:spcPts val="1000"/>
              </a:spcBef>
              <a:spcAft>
                <a:spcPts val="800"/>
              </a:spcAft>
              <a:buFont typeface="Symbol" panose="05050102010706020507" pitchFamily="18" charset="2"/>
              <a:buChar char=""/>
            </a:pPr>
            <a:r>
              <a:rPr lang="en-US" sz="2000" dirty="0">
                <a:cs typeface="Times New Roman" panose="02020603050405020304" pitchFamily="18" charset="0"/>
              </a:rPr>
              <a:t>In 2015, Council approved a budget that included a Dedicated Capital Levy (DCL) specific to bridges and major culverts.</a:t>
            </a:r>
          </a:p>
          <a:p>
            <a:pPr marL="342900" indent="-342900">
              <a:lnSpc>
                <a:spcPct val="107000"/>
              </a:lnSpc>
              <a:spcBef>
                <a:spcPts val="1000"/>
              </a:spcBef>
              <a:spcAft>
                <a:spcPts val="80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The DCL, in addition to the Townships Ontario Community Infrastructure Fund (OCIF) annual allocation from the province, is directed exclusively to the Township’s Bridge Rebuilding Program.</a:t>
            </a:r>
          </a:p>
          <a:p>
            <a:pPr marL="342900" indent="-342900">
              <a:lnSpc>
                <a:spcPct val="107000"/>
              </a:lnSpc>
              <a:spcBef>
                <a:spcPts val="1000"/>
              </a:spcBef>
              <a:spcAft>
                <a:spcPts val="800"/>
              </a:spcAft>
              <a:buFont typeface="Symbol" panose="05050102010706020507" pitchFamily="18" charset="2"/>
              <a:buChar char=""/>
            </a:pPr>
            <a:r>
              <a:rPr lang="en-US" sz="2000" dirty="0">
                <a:cs typeface="Times New Roman" panose="02020603050405020304" pitchFamily="18" charset="0"/>
              </a:rPr>
              <a:t>Bridge replacements typically follow a three-year process:</a:t>
            </a:r>
          </a:p>
          <a:p>
            <a:pPr marL="800100" lvl="1" indent="-342900">
              <a:buFont typeface="Courier New" panose="02070309020205020404" pitchFamily="49" charset="0"/>
              <a:buChar char="o"/>
            </a:pPr>
            <a:r>
              <a:rPr lang="en-US" sz="2000" b="1" dirty="0">
                <a:effectLst/>
                <a:ea typeface="Calibri" panose="020F0502020204030204" pitchFamily="34" charset="0"/>
                <a:cs typeface="Times New Roman" panose="02020603050405020304" pitchFamily="18" charset="0"/>
              </a:rPr>
              <a:t>Year One </a:t>
            </a:r>
            <a:r>
              <a:rPr lang="en-US" sz="2000" dirty="0">
                <a:effectLst/>
                <a:ea typeface="Calibri" panose="020F0502020204030204" pitchFamily="34" charset="0"/>
                <a:cs typeface="Times New Roman" panose="02020603050405020304" pitchFamily="18" charset="0"/>
              </a:rPr>
              <a:t>– Conduct a Municipal Environment Assessment Study to establish a bridge solution</a:t>
            </a:r>
          </a:p>
          <a:p>
            <a:pPr marL="800100" lvl="1" indent="-342900">
              <a:buFont typeface="Courier New" panose="02070309020205020404" pitchFamily="49" charset="0"/>
              <a:buChar char="o"/>
            </a:pPr>
            <a:r>
              <a:rPr lang="en-US" sz="2000" b="1" dirty="0">
                <a:effectLst/>
                <a:ea typeface="Calibri" panose="020F0502020204030204" pitchFamily="34" charset="0"/>
                <a:cs typeface="Times New Roman" panose="02020603050405020304" pitchFamily="18" charset="0"/>
              </a:rPr>
              <a:t>Year Two </a:t>
            </a:r>
            <a:r>
              <a:rPr lang="en-US" sz="2000" dirty="0">
                <a:effectLst/>
                <a:ea typeface="Calibri" panose="020F0502020204030204" pitchFamily="34" charset="0"/>
                <a:cs typeface="Times New Roman" panose="02020603050405020304" pitchFamily="18" charset="0"/>
              </a:rPr>
              <a:t>– Detailed Design</a:t>
            </a:r>
          </a:p>
          <a:p>
            <a:pPr marL="800100" lvl="1" indent="-342900">
              <a:buFont typeface="Courier New" panose="02070309020205020404" pitchFamily="49" charset="0"/>
              <a:buChar char="o"/>
            </a:pPr>
            <a:r>
              <a:rPr lang="en-US" sz="2000" b="1" dirty="0">
                <a:effectLst/>
                <a:ea typeface="Calibri" panose="020F0502020204030204" pitchFamily="34" charset="0"/>
                <a:cs typeface="Times New Roman" panose="02020603050405020304" pitchFamily="18" charset="0"/>
              </a:rPr>
              <a:t>Year Three </a:t>
            </a:r>
            <a:r>
              <a:rPr lang="en-US" sz="2000" dirty="0">
                <a:effectLst/>
                <a:ea typeface="Calibri" panose="020F0502020204030204" pitchFamily="34" charset="0"/>
                <a:cs typeface="Times New Roman" panose="02020603050405020304" pitchFamily="18" charset="0"/>
              </a:rPr>
              <a:t>– Construction</a:t>
            </a:r>
          </a:p>
        </p:txBody>
      </p:sp>
      <p:pic>
        <p:nvPicPr>
          <p:cNvPr id="12" name="Picture 2">
            <a:extLst>
              <a:ext uri="{FF2B5EF4-FFF2-40B4-BE49-F238E27FC236}">
                <a16:creationId xmlns:a16="http://schemas.microsoft.com/office/drawing/2014/main" id="{D66CE47C-35FC-C48D-80E2-1A6D2E073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945" y="1414952"/>
            <a:ext cx="3576787" cy="23852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7BA6C183-9A38-7E20-B14C-EA44F22B4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7945" y="3976986"/>
            <a:ext cx="3576787" cy="238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958204"/>
      </p:ext>
    </p:extLst>
  </p:cSld>
  <p:clrMapOvr>
    <a:masterClrMapping/>
  </p:clrMapOvr>
  <mc:AlternateContent xmlns:mc="http://schemas.openxmlformats.org/markup-compatibility/2006" xmlns:p14="http://schemas.microsoft.com/office/powerpoint/2010/main">
    <mc:Choice Requires="p14">
      <p:transition spd="slow" p14:dur="2000" advTm="53676"/>
    </mc:Choice>
    <mc:Fallback xmlns="">
      <p:transition spd="slow" advTm="5367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7</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BE9FCD2D-BD74-66CE-A165-3A50FB43CA47}"/>
              </a:ext>
            </a:extLst>
          </p:cNvPr>
          <p:cNvSpPr txBox="1"/>
          <p:nvPr/>
        </p:nvSpPr>
        <p:spPr>
          <a:xfrm>
            <a:off x="577266" y="1310907"/>
            <a:ext cx="7291607" cy="5608715"/>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r>
              <a:rPr lang="en-US" sz="2000" dirty="0">
                <a:cs typeface="Times New Roman" panose="02020603050405020304" pitchFamily="18" charset="0"/>
              </a:rPr>
              <a:t>As outlined in the Township’s Asset Management Plan, bridges are given an overall risk rating based on multiple factors (bridge condition, detour length, traffic volume, emergency response times, etc.)</a:t>
            </a:r>
          </a:p>
          <a:p>
            <a:pPr marL="342900" indent="-342900">
              <a:lnSpc>
                <a:spcPct val="107000"/>
              </a:lnSpc>
              <a:spcBef>
                <a:spcPts val="1000"/>
              </a:spcBef>
              <a:spcAft>
                <a:spcPts val="800"/>
              </a:spcAft>
              <a:buFont typeface="Symbol" panose="05050102010706020507" pitchFamily="18" charset="2"/>
              <a:buChar char=""/>
            </a:pPr>
            <a:r>
              <a:rPr lang="en-US" sz="2000" dirty="0">
                <a:cs typeface="Times New Roman" panose="02020603050405020304" pitchFamily="18" charset="0"/>
              </a:rPr>
              <a:t>Bridges with a higher risk rating are prioritized for repair or replacement within the Township’s Bridges and Major Culverts 10-Year Forecast, which is part of the annual capital budget</a:t>
            </a:r>
          </a:p>
          <a:p>
            <a:pPr marL="342900" indent="-342900">
              <a:lnSpc>
                <a:spcPct val="107000"/>
              </a:lnSpc>
              <a:spcBef>
                <a:spcPts val="1000"/>
              </a:spcBef>
              <a:spcAft>
                <a:spcPts val="800"/>
              </a:spcAft>
              <a:buFont typeface="Symbol" panose="05050102010706020507" pitchFamily="18" charset="2"/>
              <a:buChar char=""/>
            </a:pPr>
            <a:r>
              <a:rPr lang="en-US" sz="2000" dirty="0">
                <a:ea typeface="Calibri" panose="020F0502020204030204" pitchFamily="34" charset="0"/>
                <a:cs typeface="Times New Roman" panose="02020603050405020304" pitchFamily="18" charset="0"/>
              </a:rPr>
              <a:t>Two major bridge replacements are planned for construction in 2023:</a:t>
            </a:r>
          </a:p>
          <a:p>
            <a:pPr marL="800100" lvl="1" indent="-342900">
              <a:lnSpc>
                <a:spcPct val="107000"/>
              </a:lnSpc>
              <a:spcBef>
                <a:spcPts val="1000"/>
              </a:spcBef>
              <a:spcAft>
                <a:spcPts val="80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Bridge 24-WG (First Line, former West </a:t>
            </a:r>
            <a:r>
              <a:rPr lang="en-US" sz="2000" dirty="0" err="1">
                <a:effectLst/>
                <a:ea typeface="Calibri" panose="020F0502020204030204" pitchFamily="34" charset="0"/>
                <a:cs typeface="Times New Roman" panose="02020603050405020304" pitchFamily="18" charset="0"/>
              </a:rPr>
              <a:t>Garafraxa</a:t>
            </a:r>
            <a:r>
              <a:rPr lang="en-US" sz="2000" dirty="0">
                <a:effectLst/>
                <a:ea typeface="Calibri" panose="020F0502020204030204" pitchFamily="34" charset="0"/>
                <a:cs typeface="Times New Roman" panose="02020603050405020304" pitchFamily="18" charset="0"/>
              </a:rPr>
              <a:t> </a:t>
            </a:r>
            <a:r>
              <a:rPr lang="en-US" sz="2000" dirty="0" err="1">
                <a:effectLst/>
                <a:ea typeface="Calibri" panose="020F0502020204030204" pitchFamily="34" charset="0"/>
                <a:cs typeface="Times New Roman" panose="02020603050405020304" pitchFamily="18" charset="0"/>
              </a:rPr>
              <a:t>Twsp</a:t>
            </a:r>
            <a:r>
              <a:rPr lang="en-US" sz="2000" dirty="0">
                <a:effectLst/>
                <a:ea typeface="Calibri" panose="020F0502020204030204" pitchFamily="34" charset="0"/>
                <a:cs typeface="Times New Roman" panose="02020603050405020304" pitchFamily="18" charset="0"/>
              </a:rPr>
              <a:t>)</a:t>
            </a:r>
          </a:p>
          <a:p>
            <a:pPr marL="800100" lvl="1" indent="-342900">
              <a:lnSpc>
                <a:spcPct val="107000"/>
              </a:lnSpc>
              <a:spcBef>
                <a:spcPts val="1000"/>
              </a:spcBef>
              <a:spcAft>
                <a:spcPts val="800"/>
              </a:spcAft>
              <a:buFont typeface="Symbol" panose="05050102010706020507" pitchFamily="18" charset="2"/>
              <a:buChar char=""/>
            </a:pPr>
            <a:r>
              <a:rPr lang="en-US" sz="2000" dirty="0">
                <a:ea typeface="Calibri" panose="020F0502020204030204" pitchFamily="34" charset="0"/>
                <a:cs typeface="Times New Roman" panose="02020603050405020304" pitchFamily="18" charset="0"/>
              </a:rPr>
              <a:t>Bridge 16-WG (Fifth Line, former West </a:t>
            </a:r>
            <a:r>
              <a:rPr lang="en-US" sz="2000" dirty="0" err="1">
                <a:ea typeface="Calibri" panose="020F0502020204030204" pitchFamily="34" charset="0"/>
                <a:cs typeface="Times New Roman" panose="02020603050405020304" pitchFamily="18" charset="0"/>
              </a:rPr>
              <a:t>Garafraxa</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Twsp</a:t>
            </a:r>
            <a:r>
              <a:rPr lang="en-US" sz="2000" dirty="0">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marL="342900" indent="-342900">
              <a:lnSpc>
                <a:spcPct val="107000"/>
              </a:lnSpc>
              <a:spcBef>
                <a:spcPts val="1000"/>
              </a:spcBef>
              <a:spcAft>
                <a:spcPts val="800"/>
              </a:spcAft>
              <a:buFont typeface="Symbol" panose="05050102010706020507" pitchFamily="18" charset="2"/>
              <a:buChar char=""/>
            </a:pPr>
            <a:endParaRPr lang="en-US" sz="2000" dirty="0">
              <a:cs typeface="Times New Roman" panose="02020603050405020304" pitchFamily="18" charset="0"/>
            </a:endParaRPr>
          </a:p>
          <a:p>
            <a:pPr marL="800100" lvl="1" indent="-342900">
              <a:buFont typeface="Courier New" panose="02070309020205020404" pitchFamily="49" charset="0"/>
              <a:buChar char="o"/>
            </a:pPr>
            <a:endParaRPr lang="en-US" dirty="0">
              <a:ea typeface="Calibri" panose="020F0502020204030204" pitchFamily="34" charset="0"/>
              <a:cs typeface="Times New Roman" panose="02020603050405020304" pitchFamily="18" charset="0"/>
            </a:endParaRPr>
          </a:p>
        </p:txBody>
      </p:sp>
      <p:pic>
        <p:nvPicPr>
          <p:cNvPr id="7" name="Picture 6" descr="Bridge 16-WG">
            <a:extLst>
              <a:ext uri="{FF2B5EF4-FFF2-40B4-BE49-F238E27FC236}">
                <a16:creationId xmlns:a16="http://schemas.microsoft.com/office/drawing/2014/main" id="{4AF94813-1100-F886-3F05-1832673D9EF5}"/>
              </a:ext>
            </a:extLst>
          </p:cNvPr>
          <p:cNvPicPr>
            <a:picLocks noChangeAspect="1"/>
          </p:cNvPicPr>
          <p:nvPr/>
        </p:nvPicPr>
        <p:blipFill rotWithShape="1">
          <a:blip r:embed="rId4"/>
          <a:srcRect l="60154" t="48076" r="14102" b="12397"/>
          <a:stretch/>
        </p:blipFill>
        <p:spPr bwMode="auto">
          <a:xfrm>
            <a:off x="8195273" y="4978639"/>
            <a:ext cx="3562071" cy="1630909"/>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F940DD7-3DB5-9ACF-AB60-95F275BB16AF}"/>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7684" b="22703"/>
          <a:stretch/>
        </p:blipFill>
        <p:spPr>
          <a:xfrm>
            <a:off x="8195274" y="2969257"/>
            <a:ext cx="3562071" cy="1859754"/>
          </a:xfrm>
          <a:prstGeom prst="rect">
            <a:avLst/>
          </a:prstGeom>
        </p:spPr>
      </p:pic>
      <p:sp>
        <p:nvSpPr>
          <p:cNvPr id="11" name="TextBox 10">
            <a:extLst>
              <a:ext uri="{FF2B5EF4-FFF2-40B4-BE49-F238E27FC236}">
                <a16:creationId xmlns:a16="http://schemas.microsoft.com/office/drawing/2014/main" id="{44C6E9B2-E1E5-49EA-4A6C-0E3F720428C3}"/>
              </a:ext>
            </a:extLst>
          </p:cNvPr>
          <p:cNvSpPr txBox="1"/>
          <p:nvPr/>
        </p:nvSpPr>
        <p:spPr>
          <a:xfrm>
            <a:off x="9229757" y="4459679"/>
            <a:ext cx="2312236" cy="369332"/>
          </a:xfrm>
          <a:prstGeom prst="rect">
            <a:avLst/>
          </a:prstGeom>
          <a:noFill/>
        </p:spPr>
        <p:txBody>
          <a:bodyPr wrap="none" rtlCol="0">
            <a:spAutoFit/>
          </a:bodyPr>
          <a:lstStyle/>
          <a:p>
            <a:r>
              <a:rPr lang="en-CA" dirty="0">
                <a:solidFill>
                  <a:schemeClr val="bg1"/>
                </a:solidFill>
              </a:rPr>
              <a:t>Bridge 24-WG (Closed)</a:t>
            </a:r>
          </a:p>
        </p:txBody>
      </p:sp>
      <p:sp>
        <p:nvSpPr>
          <p:cNvPr id="12" name="TextBox 11">
            <a:extLst>
              <a:ext uri="{FF2B5EF4-FFF2-40B4-BE49-F238E27FC236}">
                <a16:creationId xmlns:a16="http://schemas.microsoft.com/office/drawing/2014/main" id="{12363FA5-8FDE-44C3-C7EB-47FD8E5923C3}"/>
              </a:ext>
            </a:extLst>
          </p:cNvPr>
          <p:cNvSpPr txBox="1"/>
          <p:nvPr/>
        </p:nvSpPr>
        <p:spPr>
          <a:xfrm>
            <a:off x="8960385" y="6040522"/>
            <a:ext cx="2312236" cy="369332"/>
          </a:xfrm>
          <a:prstGeom prst="rect">
            <a:avLst/>
          </a:prstGeom>
          <a:noFill/>
        </p:spPr>
        <p:txBody>
          <a:bodyPr wrap="none" rtlCol="0">
            <a:spAutoFit/>
          </a:bodyPr>
          <a:lstStyle/>
          <a:p>
            <a:r>
              <a:rPr lang="en-CA" dirty="0">
                <a:solidFill>
                  <a:schemeClr val="bg1"/>
                </a:solidFill>
              </a:rPr>
              <a:t>Bridge 16-WG (Closed)</a:t>
            </a:r>
          </a:p>
        </p:txBody>
      </p:sp>
      <p:pic>
        <p:nvPicPr>
          <p:cNvPr id="14" name="Picture 13">
            <a:extLst>
              <a:ext uri="{FF2B5EF4-FFF2-40B4-BE49-F238E27FC236}">
                <a16:creationId xmlns:a16="http://schemas.microsoft.com/office/drawing/2014/main" id="{CA829908-5DB9-F16E-1B6D-57ED01E1CA8E}"/>
              </a:ext>
            </a:extLst>
          </p:cNvPr>
          <p:cNvPicPr>
            <a:picLocks noChangeAspect="1"/>
          </p:cNvPicPr>
          <p:nvPr/>
        </p:nvPicPr>
        <p:blipFill rotWithShape="1">
          <a:blip r:embed="rId6"/>
          <a:srcRect l="61172" t="26943" r="12050" b="16463"/>
          <a:stretch/>
        </p:blipFill>
        <p:spPr>
          <a:xfrm>
            <a:off x="8195273" y="699479"/>
            <a:ext cx="3562070" cy="2244745"/>
          </a:xfrm>
          <a:prstGeom prst="rect">
            <a:avLst/>
          </a:prstGeom>
        </p:spPr>
      </p:pic>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Bridge Rehabilitation and Replacement</a:t>
            </a:r>
            <a:endParaRPr lang="en-CA" sz="2800" b="1" dirty="0">
              <a:solidFill>
                <a:srgbClr val="0078AE"/>
              </a:solidFill>
            </a:endParaRPr>
          </a:p>
        </p:txBody>
      </p:sp>
    </p:spTree>
    <p:extLst>
      <p:ext uri="{BB962C8B-B14F-4D97-AF65-F5344CB8AC3E}">
        <p14:creationId xmlns:p14="http://schemas.microsoft.com/office/powerpoint/2010/main" val="491299834"/>
      </p:ext>
    </p:extLst>
  </p:cSld>
  <p:clrMapOvr>
    <a:masterClrMapping/>
  </p:clrMapOvr>
  <mc:AlternateContent xmlns:mc="http://schemas.openxmlformats.org/markup-compatibility/2006" xmlns:p14="http://schemas.microsoft.com/office/powerpoint/2010/main">
    <mc:Choice Requires="p14">
      <p:transition spd="slow" p14:dur="2000" advTm="45242"/>
    </mc:Choice>
    <mc:Fallback xmlns="">
      <p:transition spd="slow" advTm="4524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8</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Road Reconstructions</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C43A2E7-A8F6-D8A4-0BE3-148A87B0F4C4}"/>
              </a:ext>
            </a:extLst>
          </p:cNvPr>
          <p:cNvSpPr txBox="1"/>
          <p:nvPr/>
        </p:nvSpPr>
        <p:spPr>
          <a:xfrm>
            <a:off x="165100" y="1209114"/>
            <a:ext cx="8892098" cy="5095882"/>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Includes replacement or upgrading of watermains, sanitary sewers, storm sewers, roads, sidewalks, and utilities to ensure Township infrastructure is safe, reliable, and functional</a:t>
            </a:r>
          </a:p>
          <a:p>
            <a:pPr marL="342900" indent="-342900">
              <a:lnSpc>
                <a:spcPct val="107000"/>
              </a:lnSpc>
              <a:spcBef>
                <a:spcPts val="1000"/>
              </a:spcBef>
              <a:spcAft>
                <a:spcPts val="8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Infrastructure needs are prioritized in accordance with the Township’s Asset Management Plan</a:t>
            </a:r>
          </a:p>
          <a:p>
            <a:pPr marL="342900" indent="-342900">
              <a:lnSpc>
                <a:spcPct val="107000"/>
              </a:lnSpc>
              <a:spcBef>
                <a:spcPts val="1000"/>
              </a:spcBef>
              <a:spcAft>
                <a:spcPts val="8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Major reconstruction projects planned in 2023 and beyond:</a:t>
            </a:r>
          </a:p>
          <a:p>
            <a:pPr marL="576000" lvl="1" indent="-342900">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E. Mill Street – Full Reconstruction Metcalfe Street to Melville Street (2023)</a:t>
            </a:r>
          </a:p>
          <a:p>
            <a:pPr marL="576000" lvl="1" indent="-342900">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Beatty Line – Full Reconstruction St. Andrew Street to Millage Lane (2023)</a:t>
            </a:r>
          </a:p>
          <a:p>
            <a:pPr marL="576000" lvl="1" indent="-342900">
              <a:buFont typeface="Courier New" panose="02070309020205020404" pitchFamily="49" charset="0"/>
              <a:buChar char="o"/>
            </a:pPr>
            <a:r>
              <a:rPr lang="en-US" sz="2000" dirty="0">
                <a:effectLst/>
                <a:ea typeface="Calibri" panose="020F0502020204030204" pitchFamily="34" charset="0"/>
                <a:cs typeface="Times New Roman" panose="02020603050405020304" pitchFamily="18" charset="0"/>
              </a:rPr>
              <a:t>St. David Street </a:t>
            </a:r>
            <a:r>
              <a:rPr lang="en-US" sz="2000" dirty="0">
                <a:ea typeface="Calibri" panose="020F0502020204030204" pitchFamily="34" charset="0"/>
                <a:cs typeface="Times New Roman" panose="02020603050405020304" pitchFamily="18" charset="0"/>
              </a:rPr>
              <a:t>North – Full Reconstruction St. Andrew Street to Edinburgh Avenue (2024/2025)</a:t>
            </a:r>
            <a:endParaRPr lang="en-US" sz="2000" dirty="0">
              <a:effectLst/>
              <a:ea typeface="Calibri" panose="020F0502020204030204" pitchFamily="34" charset="0"/>
              <a:cs typeface="Times New Roman" panose="02020603050405020304" pitchFamily="18" charset="0"/>
            </a:endParaRPr>
          </a:p>
          <a:p>
            <a:pPr marL="342900" indent="-342900">
              <a:lnSpc>
                <a:spcPct val="107000"/>
              </a:lnSpc>
              <a:spcBef>
                <a:spcPts val="1000"/>
              </a:spcBef>
              <a:spcAft>
                <a:spcPts val="800"/>
              </a:spcAft>
              <a:buFont typeface="Symbol" panose="05050102010706020507" pitchFamily="18" charset="2"/>
              <a:buChar char=""/>
            </a:pPr>
            <a:endParaRPr lang="en-US" sz="2000" dirty="0">
              <a:cs typeface="Times New Roman" panose="02020603050405020304" pitchFamily="18" charset="0"/>
            </a:endParaRPr>
          </a:p>
          <a:p>
            <a:pPr marL="800100" lvl="1" indent="-342900">
              <a:buFont typeface="Courier New" panose="02070309020205020404" pitchFamily="49" charset="0"/>
              <a:buChar char="o"/>
            </a:pPr>
            <a:endParaRPr lang="en-US" dirty="0">
              <a:ea typeface="Calibri" panose="020F0502020204030204" pitchFamily="34" charset="0"/>
              <a:cs typeface="Times New Roman" panose="02020603050405020304" pitchFamily="18" charset="0"/>
            </a:endParaRPr>
          </a:p>
        </p:txBody>
      </p:sp>
      <p:pic>
        <p:nvPicPr>
          <p:cNvPr id="11" name="Picture 10" descr="A picture containing grass, outdoor, ground, way&#10;&#10;Description automatically generated">
            <a:extLst>
              <a:ext uri="{FF2B5EF4-FFF2-40B4-BE49-F238E27FC236}">
                <a16:creationId xmlns:a16="http://schemas.microsoft.com/office/drawing/2014/main" id="{AE3DF6AC-D06A-96A7-2B90-5EC74C2AA8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4" t="7028" r="2931" b="5141"/>
          <a:stretch/>
        </p:blipFill>
        <p:spPr bwMode="auto">
          <a:xfrm>
            <a:off x="9163049" y="1074480"/>
            <a:ext cx="2781301" cy="1952732"/>
          </a:xfrm>
          <a:prstGeom prst="rect">
            <a:avLst/>
          </a:prstGeom>
          <a:noFill/>
          <a:ln>
            <a:noFill/>
          </a:ln>
        </p:spPr>
      </p:pic>
      <p:pic>
        <p:nvPicPr>
          <p:cNvPr id="14" name="Picture 13">
            <a:extLst>
              <a:ext uri="{FF2B5EF4-FFF2-40B4-BE49-F238E27FC236}">
                <a16:creationId xmlns:a16="http://schemas.microsoft.com/office/drawing/2014/main" id="{79E94645-F9D2-242B-1836-A81F347C5297}"/>
              </a:ext>
            </a:extLst>
          </p:cNvPr>
          <p:cNvPicPr>
            <a:picLocks noChangeAspect="1"/>
          </p:cNvPicPr>
          <p:nvPr/>
        </p:nvPicPr>
        <p:blipFill>
          <a:blip r:embed="rId5"/>
          <a:stretch>
            <a:fillRect/>
          </a:stretch>
        </p:blipFill>
        <p:spPr>
          <a:xfrm>
            <a:off x="9540169" y="3277485"/>
            <a:ext cx="2313848" cy="3085131"/>
          </a:xfrm>
          <a:prstGeom prst="rect">
            <a:avLst/>
          </a:prstGeom>
        </p:spPr>
      </p:pic>
    </p:spTree>
    <p:extLst>
      <p:ext uri="{BB962C8B-B14F-4D97-AF65-F5344CB8AC3E}">
        <p14:creationId xmlns:p14="http://schemas.microsoft.com/office/powerpoint/2010/main" val="1743553239"/>
      </p:ext>
    </p:extLst>
  </p:cSld>
  <p:clrMapOvr>
    <a:masterClrMapping/>
  </p:clrMapOvr>
  <mc:AlternateContent xmlns:mc="http://schemas.openxmlformats.org/markup-compatibility/2006" xmlns:p14="http://schemas.microsoft.com/office/powerpoint/2010/main">
    <mc:Choice Requires="p14">
      <p:transition spd="slow" p14:dur="2000" advTm="59197"/>
    </mc:Choice>
    <mc:Fallback xmlns="">
      <p:transition spd="slow" advTm="5919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9</a:t>
            </a:fld>
            <a:r>
              <a:rPr lang="en-CA" dirty="0"/>
              <a:t> | </a:t>
            </a:r>
            <a:r>
              <a:rPr lang="en-US" dirty="0"/>
              <a:t>Intro to Public Works and Engineering Services</a:t>
            </a:r>
            <a:endParaRPr lang="en-CA" dirty="0"/>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523220"/>
          </a:xfrm>
          <a:prstGeom prst="rect">
            <a:avLst/>
          </a:prstGeom>
          <a:noFill/>
        </p:spPr>
        <p:txBody>
          <a:bodyPr wrap="square" rtlCol="0">
            <a:spAutoFit/>
          </a:bodyPr>
          <a:lstStyle/>
          <a:p>
            <a:r>
              <a:rPr lang="en-US" sz="2800" b="1" dirty="0">
                <a:solidFill>
                  <a:srgbClr val="0078AE"/>
                </a:solidFill>
              </a:rPr>
              <a:t>New Water Supply Well Drilling and Exploration</a:t>
            </a:r>
            <a:endParaRPr lang="en-CA" sz="2800" b="1" dirty="0">
              <a:solidFill>
                <a:srgbClr val="0078AE"/>
              </a:solidFill>
            </a:endParaRPr>
          </a:p>
        </p:txBody>
      </p:sp>
      <p:sp>
        <p:nvSpPr>
          <p:cNvPr id="7" name="TextBox 6">
            <a:extLst>
              <a:ext uri="{FF2B5EF4-FFF2-40B4-BE49-F238E27FC236}">
                <a16:creationId xmlns:a16="http://schemas.microsoft.com/office/drawing/2014/main" id="{D26C617A-F043-53DF-2405-F7AE3807D878}"/>
              </a:ext>
            </a:extLst>
          </p:cNvPr>
          <p:cNvSpPr txBox="1"/>
          <p:nvPr/>
        </p:nvSpPr>
        <p:spPr>
          <a:xfrm>
            <a:off x="577266" y="1310907"/>
            <a:ext cx="7291607" cy="753989"/>
          </a:xfrm>
          <a:prstGeom prst="rect">
            <a:avLst/>
          </a:prstGeom>
          <a:noFill/>
        </p:spPr>
        <p:txBody>
          <a:bodyPr wrap="square">
            <a:spAutoFit/>
          </a:bodyPr>
          <a:lstStyle/>
          <a:p>
            <a:pPr marL="342900" indent="-342900">
              <a:lnSpc>
                <a:spcPct val="107000"/>
              </a:lnSpc>
              <a:spcBef>
                <a:spcPts val="1000"/>
              </a:spcBef>
              <a:spcAft>
                <a:spcPts val="800"/>
              </a:spcAft>
              <a:buFont typeface="Symbol" panose="05050102010706020507" pitchFamily="18" charset="2"/>
              <a:buChar char=""/>
            </a:pPr>
            <a:endParaRPr lang="en-US" sz="1900" dirty="0">
              <a:cs typeface="Times New Roman" panose="02020603050405020304" pitchFamily="18" charset="0"/>
            </a:endParaRPr>
          </a:p>
          <a:p>
            <a:pPr marL="800100" lvl="1" indent="-342900">
              <a:buFont typeface="Courier New" panose="02070309020205020404" pitchFamily="49" charset="0"/>
              <a:buChar char="o"/>
            </a:pPr>
            <a:endParaRPr lang="en-US" sz="1600"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641DBB2-15FA-ADB7-8574-9691121B77B6}"/>
              </a:ext>
            </a:extLst>
          </p:cNvPr>
          <p:cNvSpPr txBox="1"/>
          <p:nvPr/>
        </p:nvSpPr>
        <p:spPr>
          <a:xfrm>
            <a:off x="546058" y="1102558"/>
            <a:ext cx="5092742" cy="5022080"/>
          </a:xfrm>
          <a:prstGeom prst="rect">
            <a:avLst/>
          </a:prstGeom>
          <a:noFill/>
        </p:spPr>
        <p:txBody>
          <a:bodyPr wrap="square">
            <a:spAutoFit/>
          </a:bodyPr>
          <a:lstStyle/>
          <a:p>
            <a:pPr marL="342900" indent="-342900">
              <a:lnSpc>
                <a:spcPct val="107000"/>
              </a:lnSpc>
              <a:spcAft>
                <a:spcPts val="800"/>
              </a:spcAft>
              <a:buFont typeface="Symbol" panose="05050102010706020507" pitchFamily="18" charset="2"/>
              <a:buChar char=""/>
            </a:pPr>
            <a:r>
              <a:rPr lang="en-CA" sz="2400" dirty="0">
                <a:ea typeface="Calibri" panose="020F0502020204030204" pitchFamily="34" charset="0"/>
                <a:cs typeface="Times New Roman" panose="02020603050405020304" pitchFamily="18" charset="0"/>
              </a:rPr>
              <a:t>The Township needs to increase water supply to accommodate future growth </a:t>
            </a:r>
          </a:p>
          <a:p>
            <a:pPr marL="342900" indent="-342900">
              <a:lnSpc>
                <a:spcPct val="107000"/>
              </a:lnSpc>
              <a:spcAft>
                <a:spcPts val="800"/>
              </a:spcAft>
              <a:buFont typeface="Symbol" panose="05050102010706020507" pitchFamily="18" charset="2"/>
              <a:buChar char=""/>
            </a:pPr>
            <a:r>
              <a:rPr lang="en-CA" sz="2400" dirty="0">
                <a:ea typeface="Calibri" panose="020F0502020204030204" pitchFamily="34" charset="0"/>
                <a:cs typeface="Times New Roman" panose="02020603050405020304" pitchFamily="18" charset="0"/>
              </a:rPr>
              <a:t>Replacement water supply wells have been drilled at the Fergus Well F2 and F5 sites to improve water quality and production from these locations</a:t>
            </a:r>
          </a:p>
          <a:p>
            <a:pPr marL="342900" indent="-342900">
              <a:lnSpc>
                <a:spcPct val="107000"/>
              </a:lnSpc>
              <a:spcAft>
                <a:spcPts val="800"/>
              </a:spcAft>
              <a:buFont typeface="Symbol" panose="05050102010706020507" pitchFamily="18" charset="2"/>
              <a:buChar char=""/>
            </a:pPr>
            <a:r>
              <a:rPr lang="en-CA" sz="2400" dirty="0">
                <a:ea typeface="Calibri" panose="020F0502020204030204" pitchFamily="34" charset="0"/>
                <a:cs typeface="Times New Roman" panose="02020603050405020304" pitchFamily="18" charset="0"/>
              </a:rPr>
              <a:t>Drilling of test wells in four new well exploration areas northwest of Fergus, and north/west of Elora is underway</a:t>
            </a:r>
          </a:p>
        </p:txBody>
      </p:sp>
      <p:pic>
        <p:nvPicPr>
          <p:cNvPr id="13" name="Picture 12">
            <a:extLst>
              <a:ext uri="{FF2B5EF4-FFF2-40B4-BE49-F238E27FC236}">
                <a16:creationId xmlns:a16="http://schemas.microsoft.com/office/drawing/2014/main" id="{88E31586-E441-1ED2-9016-1A611C59E3FE}"/>
              </a:ext>
            </a:extLst>
          </p:cNvPr>
          <p:cNvPicPr>
            <a:picLocks noChangeAspect="1"/>
          </p:cNvPicPr>
          <p:nvPr/>
        </p:nvPicPr>
        <p:blipFill rotWithShape="1">
          <a:blip r:embed="rId4"/>
          <a:srcRect l="68516" t="15718" r="18750" b="19606"/>
          <a:stretch/>
        </p:blipFill>
        <p:spPr>
          <a:xfrm>
            <a:off x="5972266" y="975503"/>
            <a:ext cx="2400524" cy="3635315"/>
          </a:xfrm>
          <a:prstGeom prst="rect">
            <a:avLst/>
          </a:prstGeom>
        </p:spPr>
      </p:pic>
      <p:pic>
        <p:nvPicPr>
          <p:cNvPr id="11" name="Picture 10">
            <a:extLst>
              <a:ext uri="{FF2B5EF4-FFF2-40B4-BE49-F238E27FC236}">
                <a16:creationId xmlns:a16="http://schemas.microsoft.com/office/drawing/2014/main" id="{01B3FBC9-9096-56AE-EDEB-9D9E6EF8F0A5}"/>
              </a:ext>
            </a:extLst>
          </p:cNvPr>
          <p:cNvPicPr>
            <a:picLocks noChangeAspect="1"/>
          </p:cNvPicPr>
          <p:nvPr/>
        </p:nvPicPr>
        <p:blipFill rotWithShape="1">
          <a:blip r:embed="rId5"/>
          <a:srcRect l="68203" t="18297" r="18203" b="18821"/>
          <a:stretch/>
        </p:blipFill>
        <p:spPr>
          <a:xfrm>
            <a:off x="8473893" y="975503"/>
            <a:ext cx="2533651" cy="3494689"/>
          </a:xfrm>
          <a:prstGeom prst="rect">
            <a:avLst/>
          </a:prstGeom>
        </p:spPr>
      </p:pic>
      <p:pic>
        <p:nvPicPr>
          <p:cNvPr id="15" name="Picture 14">
            <a:extLst>
              <a:ext uri="{FF2B5EF4-FFF2-40B4-BE49-F238E27FC236}">
                <a16:creationId xmlns:a16="http://schemas.microsoft.com/office/drawing/2014/main" id="{27CD70C3-21FA-2ACC-2E94-426BBB02C9FF}"/>
              </a:ext>
            </a:extLst>
          </p:cNvPr>
          <p:cNvPicPr>
            <a:picLocks noChangeAspect="1"/>
          </p:cNvPicPr>
          <p:nvPr/>
        </p:nvPicPr>
        <p:blipFill rotWithShape="1">
          <a:blip r:embed="rId6"/>
          <a:srcRect l="59375" t="24282" r="16328" b="9177"/>
          <a:stretch/>
        </p:blipFill>
        <p:spPr>
          <a:xfrm>
            <a:off x="6676976" y="3581400"/>
            <a:ext cx="3930832" cy="3209925"/>
          </a:xfrm>
          <a:prstGeom prst="rect">
            <a:avLst/>
          </a:prstGeom>
        </p:spPr>
      </p:pic>
      <p:sp>
        <p:nvSpPr>
          <p:cNvPr id="16" name="Oval 15">
            <a:extLst>
              <a:ext uri="{FF2B5EF4-FFF2-40B4-BE49-F238E27FC236}">
                <a16:creationId xmlns:a16="http://schemas.microsoft.com/office/drawing/2014/main" id="{CC2D6D9A-C987-F043-6369-0E7ABD3F8286}"/>
              </a:ext>
            </a:extLst>
          </p:cNvPr>
          <p:cNvSpPr/>
          <p:nvPr/>
        </p:nvSpPr>
        <p:spPr>
          <a:xfrm>
            <a:off x="8064318" y="4378721"/>
            <a:ext cx="685800" cy="652727"/>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A82B3DFB-DD49-6074-6EDE-839AE693542F}"/>
              </a:ext>
            </a:extLst>
          </p:cNvPr>
          <p:cNvSpPr/>
          <p:nvPr/>
        </p:nvSpPr>
        <p:spPr>
          <a:xfrm>
            <a:off x="7299143" y="4539251"/>
            <a:ext cx="685800" cy="652727"/>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54A13788-8E4C-E0DF-F62D-048FE1C193A2}"/>
              </a:ext>
            </a:extLst>
          </p:cNvPr>
          <p:cNvSpPr/>
          <p:nvPr/>
        </p:nvSpPr>
        <p:spPr>
          <a:xfrm>
            <a:off x="6676976" y="5189730"/>
            <a:ext cx="685800" cy="652727"/>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FDE0D0EC-A7D0-9969-7FE3-30934B73BB9B}"/>
              </a:ext>
            </a:extLst>
          </p:cNvPr>
          <p:cNvSpPr/>
          <p:nvPr/>
        </p:nvSpPr>
        <p:spPr>
          <a:xfrm>
            <a:off x="7185926" y="5709889"/>
            <a:ext cx="685800" cy="652727"/>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Star: 4 Points 19">
            <a:extLst>
              <a:ext uri="{FF2B5EF4-FFF2-40B4-BE49-F238E27FC236}">
                <a16:creationId xmlns:a16="http://schemas.microsoft.com/office/drawing/2014/main" id="{B6534961-0A5E-B67A-5705-0A5C9E140B94}"/>
              </a:ext>
            </a:extLst>
          </p:cNvPr>
          <p:cNvSpPr/>
          <p:nvPr/>
        </p:nvSpPr>
        <p:spPr>
          <a:xfrm>
            <a:off x="8035645" y="5270430"/>
            <a:ext cx="342900" cy="34993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Star: 4 Points 20">
            <a:extLst>
              <a:ext uri="{FF2B5EF4-FFF2-40B4-BE49-F238E27FC236}">
                <a16:creationId xmlns:a16="http://schemas.microsoft.com/office/drawing/2014/main" id="{B0603447-56C3-C416-A3D7-BE3A530299CB}"/>
              </a:ext>
            </a:extLst>
          </p:cNvPr>
          <p:cNvSpPr/>
          <p:nvPr/>
        </p:nvSpPr>
        <p:spPr>
          <a:xfrm>
            <a:off x="9039225" y="4705084"/>
            <a:ext cx="342900" cy="34993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67168F9F-3E71-62ED-4294-0B47AF186962}"/>
              </a:ext>
            </a:extLst>
          </p:cNvPr>
          <p:cNvSpPr txBox="1"/>
          <p:nvPr/>
        </p:nvSpPr>
        <p:spPr>
          <a:xfrm>
            <a:off x="8207095" y="5424049"/>
            <a:ext cx="657616" cy="369332"/>
          </a:xfrm>
          <a:prstGeom prst="rect">
            <a:avLst/>
          </a:prstGeom>
          <a:noFill/>
        </p:spPr>
        <p:txBody>
          <a:bodyPr wrap="none" rtlCol="0">
            <a:spAutoFit/>
          </a:bodyPr>
          <a:lstStyle/>
          <a:p>
            <a:r>
              <a:rPr lang="en-CA" dirty="0"/>
              <a:t>Elora</a:t>
            </a:r>
          </a:p>
        </p:txBody>
      </p:sp>
      <p:sp>
        <p:nvSpPr>
          <p:cNvPr id="23" name="TextBox 22">
            <a:extLst>
              <a:ext uri="{FF2B5EF4-FFF2-40B4-BE49-F238E27FC236}">
                <a16:creationId xmlns:a16="http://schemas.microsoft.com/office/drawing/2014/main" id="{4838758B-B666-85A6-F82B-DC2339C052A1}"/>
              </a:ext>
            </a:extLst>
          </p:cNvPr>
          <p:cNvSpPr txBox="1"/>
          <p:nvPr/>
        </p:nvSpPr>
        <p:spPr>
          <a:xfrm>
            <a:off x="9253185" y="4558334"/>
            <a:ext cx="800091" cy="369332"/>
          </a:xfrm>
          <a:prstGeom prst="rect">
            <a:avLst/>
          </a:prstGeom>
          <a:noFill/>
        </p:spPr>
        <p:txBody>
          <a:bodyPr wrap="none" rtlCol="0">
            <a:spAutoFit/>
          </a:bodyPr>
          <a:lstStyle/>
          <a:p>
            <a:r>
              <a:rPr lang="en-CA" dirty="0"/>
              <a:t>Fergus</a:t>
            </a:r>
          </a:p>
        </p:txBody>
      </p:sp>
    </p:spTree>
    <p:extLst>
      <p:ext uri="{BB962C8B-B14F-4D97-AF65-F5344CB8AC3E}">
        <p14:creationId xmlns:p14="http://schemas.microsoft.com/office/powerpoint/2010/main" val="84222703"/>
      </p:ext>
    </p:extLst>
  </p:cSld>
  <p:clrMapOvr>
    <a:masterClrMapping/>
  </p:clrMapOvr>
  <mc:AlternateContent xmlns:mc="http://schemas.openxmlformats.org/markup-compatibility/2006" xmlns:p14="http://schemas.microsoft.com/office/powerpoint/2010/main">
    <mc:Choice Requires="p14">
      <p:transition spd="slow" p14:dur="2000" advTm="43709"/>
    </mc:Choice>
    <mc:Fallback xmlns="">
      <p:transition spd="slow" advTm="43709"/>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3814</TotalTime>
  <Words>3325</Words>
  <Application>Microsoft Office PowerPoint</Application>
  <PresentationFormat>Widescreen</PresentationFormat>
  <Paragraphs>269</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Courier New</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Framework &amp; Social Media Policy</dc:title>
  <dc:creator>Hannah Barclay</dc:creator>
  <cp:lastModifiedBy>Hannah Barclay</cp:lastModifiedBy>
  <cp:revision>113</cp:revision>
  <cp:lastPrinted>2022-11-21T19:50:29Z</cp:lastPrinted>
  <dcterms:created xsi:type="dcterms:W3CDTF">2022-06-02T16:49:30Z</dcterms:created>
  <dcterms:modified xsi:type="dcterms:W3CDTF">2022-12-21T15:02:32Z</dcterms:modified>
</cp:coreProperties>
</file>