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68" r:id="rId3"/>
    <p:sldId id="265" r:id="rId4"/>
    <p:sldId id="271" r:id="rId5"/>
    <p:sldId id="272" r:id="rId6"/>
    <p:sldId id="273" r:id="rId7"/>
    <p:sldId id="270" r:id="rId8"/>
    <p:sldId id="269" r:id="rId9"/>
    <p:sldId id="261"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322"/>
    <a:srgbClr val="50B848"/>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85F0C-5C10-4ED9-9B82-EFC8395B03F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CA"/>
        </a:p>
      </dgm:t>
    </dgm:pt>
    <dgm:pt modelId="{1863F3DA-DEC1-47ED-9265-9285D7C5CD17}">
      <dgm:prSet phldrT="[Text]"/>
      <dgm:spPr>
        <a:solidFill>
          <a:srgbClr val="0078AE"/>
        </a:solidFill>
      </dgm:spPr>
      <dgm:t>
        <a:bodyPr lIns="540000"/>
        <a:lstStyle/>
        <a:p>
          <a:r>
            <a:rPr lang="en-US" dirty="0"/>
            <a:t>Managing Director of Corporate Services &amp; Treasurer</a:t>
          </a:r>
          <a:endParaRPr lang="en-CA" dirty="0"/>
        </a:p>
      </dgm:t>
    </dgm:pt>
    <dgm:pt modelId="{88641BDF-0B5A-4FAA-A2AB-2865352C35B5}" type="sibTrans" cxnId="{A4243443-D3EE-4581-8CAC-3D193D778175}">
      <dgm:prSet/>
      <dgm:spPr/>
      <dgm:t>
        <a:bodyPr/>
        <a:lstStyle/>
        <a:p>
          <a:endParaRPr lang="en-CA"/>
        </a:p>
      </dgm:t>
    </dgm:pt>
    <dgm:pt modelId="{6606EB1C-D439-4F21-9D2D-83B29B38BB48}" type="parTrans" cxnId="{A4243443-D3EE-4581-8CAC-3D193D778175}">
      <dgm:prSet/>
      <dgm:spPr/>
      <dgm:t>
        <a:bodyPr/>
        <a:lstStyle/>
        <a:p>
          <a:endParaRPr lang="en-CA"/>
        </a:p>
      </dgm:t>
    </dgm:pt>
    <dgm:pt modelId="{641B776E-24AA-47E8-BAFF-0B18C74F443E}" type="asst">
      <dgm:prSet phldrT="[Text]"/>
      <dgm:spPr>
        <a:solidFill>
          <a:srgbClr val="0078AE"/>
        </a:solidFill>
      </dgm:spPr>
      <dgm:t>
        <a:bodyPr lIns="612000"/>
        <a:lstStyle/>
        <a:p>
          <a:r>
            <a:rPr lang="en-US" dirty="0"/>
            <a:t>Manager of IT</a:t>
          </a:r>
          <a:endParaRPr lang="en-CA" dirty="0"/>
        </a:p>
      </dgm:t>
    </dgm:pt>
    <dgm:pt modelId="{C6C310AD-8CF0-4AB0-B7DA-8B375371404E}" type="sibTrans" cxnId="{AE03D49F-FCD0-4C4A-9668-13866675C533}">
      <dgm:prSet/>
      <dgm:spPr/>
      <dgm:t>
        <a:bodyPr/>
        <a:lstStyle/>
        <a:p>
          <a:endParaRPr lang="en-CA"/>
        </a:p>
      </dgm:t>
    </dgm:pt>
    <dgm:pt modelId="{64EDFFC3-11EB-4B01-B1F9-0F2C1221003B}" type="parTrans" cxnId="{AE03D49F-FCD0-4C4A-9668-13866675C533}">
      <dgm:prSet/>
      <dgm:spPr/>
      <dgm:t>
        <a:bodyPr/>
        <a:lstStyle/>
        <a:p>
          <a:endParaRPr lang="en-CA"/>
        </a:p>
      </dgm:t>
    </dgm:pt>
    <dgm:pt modelId="{58F54DAB-D8C4-45AB-AA53-2D10320B24F7}">
      <dgm:prSet phldrT="[Text]"/>
      <dgm:spPr>
        <a:solidFill>
          <a:srgbClr val="0078AE"/>
        </a:solidFill>
      </dgm:spPr>
      <dgm:t>
        <a:bodyPr lIns="612000"/>
        <a:lstStyle/>
        <a:p>
          <a:r>
            <a:rPr lang="en-US" dirty="0"/>
            <a:t>Supervisor of IT</a:t>
          </a:r>
          <a:endParaRPr lang="en-CA" dirty="0"/>
        </a:p>
      </dgm:t>
    </dgm:pt>
    <dgm:pt modelId="{FB4EA5FD-7975-4E36-B8E0-90ADF23BD801}" type="sibTrans" cxnId="{654CB65D-0E6A-4AB6-9101-FFD71916EAD0}">
      <dgm:prSet/>
      <dgm:spPr/>
      <dgm:t>
        <a:bodyPr/>
        <a:lstStyle/>
        <a:p>
          <a:endParaRPr lang="en-CA"/>
        </a:p>
      </dgm:t>
    </dgm:pt>
    <dgm:pt modelId="{CCF4E8C4-826C-4767-AB04-40CB2CE525EA}" type="parTrans" cxnId="{654CB65D-0E6A-4AB6-9101-FFD71916EAD0}">
      <dgm:prSet/>
      <dgm:spPr/>
      <dgm:t>
        <a:bodyPr/>
        <a:lstStyle/>
        <a:p>
          <a:endParaRPr lang="en-CA"/>
        </a:p>
      </dgm:t>
    </dgm:pt>
    <dgm:pt modelId="{7973BDED-2F2B-4A69-89BE-6CCBD0FFC1F3}">
      <dgm:prSet phldrT="[Text]"/>
      <dgm:spPr>
        <a:solidFill>
          <a:srgbClr val="0078AE"/>
        </a:solidFill>
      </dgm:spPr>
      <dgm:t>
        <a:bodyPr lIns="612000"/>
        <a:lstStyle/>
        <a:p>
          <a:r>
            <a:rPr lang="en-US" dirty="0"/>
            <a:t>System Analyst</a:t>
          </a:r>
          <a:endParaRPr lang="en-CA" dirty="0"/>
        </a:p>
      </dgm:t>
    </dgm:pt>
    <dgm:pt modelId="{0BE70986-5581-489B-87EA-A8B06B8F2E5A}" type="sibTrans" cxnId="{94BFE862-ACAD-4DE8-B8D2-16E1E1C733B9}">
      <dgm:prSet/>
      <dgm:spPr/>
      <dgm:t>
        <a:bodyPr/>
        <a:lstStyle/>
        <a:p>
          <a:endParaRPr lang="en-CA"/>
        </a:p>
      </dgm:t>
    </dgm:pt>
    <dgm:pt modelId="{5B6493ED-362C-42E5-B991-DFC5A7F9E929}" type="parTrans" cxnId="{94BFE862-ACAD-4DE8-B8D2-16E1E1C733B9}">
      <dgm:prSet/>
      <dgm:spPr/>
      <dgm:t>
        <a:bodyPr/>
        <a:lstStyle/>
        <a:p>
          <a:endParaRPr lang="en-CA"/>
        </a:p>
      </dgm:t>
    </dgm:pt>
    <dgm:pt modelId="{0D6EA069-F64B-4116-B495-8CEF5A68BE36}">
      <dgm:prSet phldrT="[Text]"/>
      <dgm:spPr>
        <a:solidFill>
          <a:srgbClr val="0078AE"/>
        </a:solidFill>
      </dgm:spPr>
      <dgm:t>
        <a:bodyPr lIns="612000"/>
        <a:lstStyle/>
        <a:p>
          <a:r>
            <a:rPr lang="en-US" dirty="0"/>
            <a:t>Support Technician</a:t>
          </a:r>
          <a:endParaRPr lang="en-CA" dirty="0"/>
        </a:p>
      </dgm:t>
    </dgm:pt>
    <dgm:pt modelId="{8AC83050-7E3F-4CEF-92F6-3A58ACD6C6E6}" type="sibTrans" cxnId="{DCEA895A-74D7-444B-96BC-CA4A8D024A10}">
      <dgm:prSet/>
      <dgm:spPr/>
      <dgm:t>
        <a:bodyPr/>
        <a:lstStyle/>
        <a:p>
          <a:endParaRPr lang="en-CA"/>
        </a:p>
      </dgm:t>
    </dgm:pt>
    <dgm:pt modelId="{459E3401-0004-48C5-8918-7B3502A387D6}" type="parTrans" cxnId="{DCEA895A-74D7-444B-96BC-CA4A8D024A10}">
      <dgm:prSet/>
      <dgm:spPr/>
      <dgm:t>
        <a:bodyPr/>
        <a:lstStyle/>
        <a:p>
          <a:endParaRPr lang="en-CA"/>
        </a:p>
      </dgm:t>
    </dgm:pt>
    <dgm:pt modelId="{25157572-B19F-451F-AD7B-5BB6F78FD8D5}">
      <dgm:prSet/>
      <dgm:spPr>
        <a:solidFill>
          <a:srgbClr val="0078AE"/>
        </a:solidFill>
      </dgm:spPr>
      <dgm:t>
        <a:bodyPr lIns="612000"/>
        <a:lstStyle/>
        <a:p>
          <a:r>
            <a:rPr lang="en-US" dirty="0"/>
            <a:t>Application Support Analyst</a:t>
          </a:r>
          <a:endParaRPr lang="en-CA" dirty="0"/>
        </a:p>
      </dgm:t>
    </dgm:pt>
    <dgm:pt modelId="{B05648E9-D226-499F-A2A1-15495A84C6E2}" type="sibTrans" cxnId="{3C3570B3-D5BD-416F-819D-83B7B3A2901B}">
      <dgm:prSet/>
      <dgm:spPr/>
      <dgm:t>
        <a:bodyPr/>
        <a:lstStyle/>
        <a:p>
          <a:endParaRPr lang="en-CA"/>
        </a:p>
      </dgm:t>
    </dgm:pt>
    <dgm:pt modelId="{71020EED-AF84-4501-830D-551AAAC82A79}" type="parTrans" cxnId="{3C3570B3-D5BD-416F-819D-83B7B3A2901B}">
      <dgm:prSet/>
      <dgm:spPr/>
      <dgm:t>
        <a:bodyPr/>
        <a:lstStyle/>
        <a:p>
          <a:endParaRPr lang="en-CA"/>
        </a:p>
      </dgm:t>
    </dgm:pt>
    <dgm:pt modelId="{90FA64A8-515D-4FD3-A058-2A02935344EE}" type="pres">
      <dgm:prSet presAssocID="{7C685F0C-5C10-4ED9-9B82-EFC8395B03F6}" presName="mainComposite" presStyleCnt="0">
        <dgm:presLayoutVars>
          <dgm:chPref val="1"/>
          <dgm:dir/>
          <dgm:animOne val="branch"/>
          <dgm:animLvl val="lvl"/>
          <dgm:resizeHandles val="exact"/>
        </dgm:presLayoutVars>
      </dgm:prSet>
      <dgm:spPr/>
    </dgm:pt>
    <dgm:pt modelId="{92551A90-F8D8-426C-8E6C-66BB79449517}" type="pres">
      <dgm:prSet presAssocID="{7C685F0C-5C10-4ED9-9B82-EFC8395B03F6}" presName="hierFlow" presStyleCnt="0"/>
      <dgm:spPr/>
    </dgm:pt>
    <dgm:pt modelId="{9EFD8F6E-61FE-4E80-B8BD-552DD564FA79}" type="pres">
      <dgm:prSet presAssocID="{7C685F0C-5C10-4ED9-9B82-EFC8395B03F6}" presName="hierChild1" presStyleCnt="0">
        <dgm:presLayoutVars>
          <dgm:chPref val="1"/>
          <dgm:animOne val="branch"/>
          <dgm:animLvl val="lvl"/>
        </dgm:presLayoutVars>
      </dgm:prSet>
      <dgm:spPr/>
    </dgm:pt>
    <dgm:pt modelId="{510E1262-790F-4765-AB07-5B3E3AA35AE7}" type="pres">
      <dgm:prSet presAssocID="{1863F3DA-DEC1-47ED-9265-9285D7C5CD17}" presName="Name14" presStyleCnt="0"/>
      <dgm:spPr/>
    </dgm:pt>
    <dgm:pt modelId="{02A4FEF1-DB70-4563-8197-8BFFD2101258}" type="pres">
      <dgm:prSet presAssocID="{1863F3DA-DEC1-47ED-9265-9285D7C5CD17}" presName="level1Shape" presStyleLbl="node0" presStyleIdx="0" presStyleCnt="1" custScaleX="123186" custLinFactNeighborX="1507">
        <dgm:presLayoutVars>
          <dgm:chPref val="3"/>
        </dgm:presLayoutVars>
      </dgm:prSet>
      <dgm:spPr/>
    </dgm:pt>
    <dgm:pt modelId="{1CC21554-3436-46E5-A894-0257B6FCD746}" type="pres">
      <dgm:prSet presAssocID="{1863F3DA-DEC1-47ED-9265-9285D7C5CD17}" presName="hierChild2" presStyleCnt="0"/>
      <dgm:spPr/>
    </dgm:pt>
    <dgm:pt modelId="{A222661C-5DD8-4FFD-AB0C-A8752F7E25AA}" type="pres">
      <dgm:prSet presAssocID="{64EDFFC3-11EB-4B01-B1F9-0F2C1221003B}" presName="Name19" presStyleLbl="parChTrans1D2" presStyleIdx="0" presStyleCnt="1"/>
      <dgm:spPr/>
    </dgm:pt>
    <dgm:pt modelId="{524F12D0-0C6A-45ED-8388-D48E6D804483}" type="pres">
      <dgm:prSet presAssocID="{641B776E-24AA-47E8-BAFF-0B18C74F443E}" presName="Name21" presStyleCnt="0"/>
      <dgm:spPr/>
    </dgm:pt>
    <dgm:pt modelId="{166F1E2F-2C17-4519-A05D-5F6AC4132AF1}" type="pres">
      <dgm:prSet presAssocID="{641B776E-24AA-47E8-BAFF-0B18C74F443E}" presName="level2Shape" presStyleLbl="asst1" presStyleIdx="0" presStyleCnt="1" custScaleX="123186" custLinFactNeighborX="1507"/>
      <dgm:spPr/>
    </dgm:pt>
    <dgm:pt modelId="{46D29027-90AB-417F-8703-4B1BCD160843}" type="pres">
      <dgm:prSet presAssocID="{641B776E-24AA-47E8-BAFF-0B18C74F443E}" presName="hierChild3" presStyleCnt="0"/>
      <dgm:spPr/>
    </dgm:pt>
    <dgm:pt modelId="{E59AF288-9F5F-4C93-83CA-CAA0797B02C1}" type="pres">
      <dgm:prSet presAssocID="{CCF4E8C4-826C-4767-AB04-40CB2CE525EA}" presName="Name19" presStyleLbl="parChTrans1D3" presStyleIdx="0" presStyleCnt="4"/>
      <dgm:spPr/>
    </dgm:pt>
    <dgm:pt modelId="{0D8CE5BF-0B56-4302-B62D-6EECDC0E327B}" type="pres">
      <dgm:prSet presAssocID="{58F54DAB-D8C4-45AB-AA53-2D10320B24F7}" presName="Name21" presStyleCnt="0"/>
      <dgm:spPr/>
    </dgm:pt>
    <dgm:pt modelId="{3C44EC1C-43C4-44C2-8C36-504554F960F4}" type="pres">
      <dgm:prSet presAssocID="{58F54DAB-D8C4-45AB-AA53-2D10320B24F7}" presName="level2Shape" presStyleLbl="node3" presStyleIdx="0" presStyleCnt="4" custScaleX="123186" custLinFactNeighborX="1507"/>
      <dgm:spPr/>
    </dgm:pt>
    <dgm:pt modelId="{0FF31D34-9517-4527-9EAB-8B71BFA85E4B}" type="pres">
      <dgm:prSet presAssocID="{58F54DAB-D8C4-45AB-AA53-2D10320B24F7}" presName="hierChild3" presStyleCnt="0"/>
      <dgm:spPr/>
    </dgm:pt>
    <dgm:pt modelId="{6AD52C82-346C-4183-BCF1-1E1D069D8BE7}" type="pres">
      <dgm:prSet presAssocID="{5B6493ED-362C-42E5-B991-DFC5A7F9E929}" presName="Name19" presStyleLbl="parChTrans1D3" presStyleIdx="1" presStyleCnt="4"/>
      <dgm:spPr/>
    </dgm:pt>
    <dgm:pt modelId="{625D7A5E-4932-4C19-AEB5-E3B630A658CF}" type="pres">
      <dgm:prSet presAssocID="{7973BDED-2F2B-4A69-89BE-6CCBD0FFC1F3}" presName="Name21" presStyleCnt="0"/>
      <dgm:spPr/>
    </dgm:pt>
    <dgm:pt modelId="{2A0CE459-7F19-43EF-BE86-E3C55B1ECB1F}" type="pres">
      <dgm:prSet presAssocID="{7973BDED-2F2B-4A69-89BE-6CCBD0FFC1F3}" presName="level2Shape" presStyleLbl="node3" presStyleIdx="1" presStyleCnt="4" custScaleX="123186"/>
      <dgm:spPr/>
    </dgm:pt>
    <dgm:pt modelId="{5FB4BB20-F1BC-4C37-A223-025F413C7B37}" type="pres">
      <dgm:prSet presAssocID="{7973BDED-2F2B-4A69-89BE-6CCBD0FFC1F3}" presName="hierChild3" presStyleCnt="0"/>
      <dgm:spPr/>
    </dgm:pt>
    <dgm:pt modelId="{87C94597-1946-4937-A167-44C7A0EE0952}" type="pres">
      <dgm:prSet presAssocID="{459E3401-0004-48C5-8918-7B3502A387D6}" presName="Name19" presStyleLbl="parChTrans1D3" presStyleIdx="2" presStyleCnt="4"/>
      <dgm:spPr/>
    </dgm:pt>
    <dgm:pt modelId="{E2796B75-CAD0-443E-BF91-2579EA448747}" type="pres">
      <dgm:prSet presAssocID="{0D6EA069-F64B-4116-B495-8CEF5A68BE36}" presName="Name21" presStyleCnt="0"/>
      <dgm:spPr/>
    </dgm:pt>
    <dgm:pt modelId="{0288229C-6435-4F92-8A90-D6F1B7BB27C5}" type="pres">
      <dgm:prSet presAssocID="{0D6EA069-F64B-4116-B495-8CEF5A68BE36}" presName="level2Shape" presStyleLbl="node3" presStyleIdx="2" presStyleCnt="4" custScaleX="123186"/>
      <dgm:spPr/>
    </dgm:pt>
    <dgm:pt modelId="{232AD71C-6B83-474C-B9CE-DA6762E0601C}" type="pres">
      <dgm:prSet presAssocID="{0D6EA069-F64B-4116-B495-8CEF5A68BE36}" presName="hierChild3" presStyleCnt="0"/>
      <dgm:spPr/>
    </dgm:pt>
    <dgm:pt modelId="{E036D095-89EB-4B2C-ADDF-B1C6996909D3}" type="pres">
      <dgm:prSet presAssocID="{71020EED-AF84-4501-830D-551AAAC82A79}" presName="Name19" presStyleLbl="parChTrans1D3" presStyleIdx="3" presStyleCnt="4"/>
      <dgm:spPr/>
    </dgm:pt>
    <dgm:pt modelId="{82A377AD-C5C9-4D59-ABEB-57375BB28AEE}" type="pres">
      <dgm:prSet presAssocID="{25157572-B19F-451F-AD7B-5BB6F78FD8D5}" presName="Name21" presStyleCnt="0"/>
      <dgm:spPr/>
    </dgm:pt>
    <dgm:pt modelId="{FA8B096A-91F0-411C-B825-27046842A7C8}" type="pres">
      <dgm:prSet presAssocID="{25157572-B19F-451F-AD7B-5BB6F78FD8D5}" presName="level2Shape" presStyleLbl="node3" presStyleIdx="3" presStyleCnt="4" custScaleX="123186"/>
      <dgm:spPr/>
    </dgm:pt>
    <dgm:pt modelId="{5BCB46DB-97DD-4251-9F53-C40101CC4434}" type="pres">
      <dgm:prSet presAssocID="{25157572-B19F-451F-AD7B-5BB6F78FD8D5}" presName="hierChild3" presStyleCnt="0"/>
      <dgm:spPr/>
    </dgm:pt>
    <dgm:pt modelId="{DD61B204-1884-442D-9452-548FA597A545}" type="pres">
      <dgm:prSet presAssocID="{7C685F0C-5C10-4ED9-9B82-EFC8395B03F6}" presName="bgShapesFlow" presStyleCnt="0"/>
      <dgm:spPr/>
    </dgm:pt>
  </dgm:ptLst>
  <dgm:cxnLst>
    <dgm:cxn modelId="{CE0BC415-3420-4E77-A2C3-48BC2A1F4A24}" type="presOf" srcId="{7C685F0C-5C10-4ED9-9B82-EFC8395B03F6}" destId="{90FA64A8-515D-4FD3-A058-2A02935344EE}" srcOrd="0" destOrd="0" presId="urn:microsoft.com/office/officeart/2005/8/layout/hierarchy6"/>
    <dgm:cxn modelId="{654CB65D-0E6A-4AB6-9101-FFD71916EAD0}" srcId="{641B776E-24AA-47E8-BAFF-0B18C74F443E}" destId="{58F54DAB-D8C4-45AB-AA53-2D10320B24F7}" srcOrd="0" destOrd="0" parTransId="{CCF4E8C4-826C-4767-AB04-40CB2CE525EA}" sibTransId="{FB4EA5FD-7975-4E36-B8E0-90ADF23BD801}"/>
    <dgm:cxn modelId="{41BD8142-483F-4C72-81B4-CA590A55785B}" type="presOf" srcId="{7973BDED-2F2B-4A69-89BE-6CCBD0FFC1F3}" destId="{2A0CE459-7F19-43EF-BE86-E3C55B1ECB1F}" srcOrd="0" destOrd="0" presId="urn:microsoft.com/office/officeart/2005/8/layout/hierarchy6"/>
    <dgm:cxn modelId="{94BFE862-ACAD-4DE8-B8D2-16E1E1C733B9}" srcId="{641B776E-24AA-47E8-BAFF-0B18C74F443E}" destId="{7973BDED-2F2B-4A69-89BE-6CCBD0FFC1F3}" srcOrd="1" destOrd="0" parTransId="{5B6493ED-362C-42E5-B991-DFC5A7F9E929}" sibTransId="{0BE70986-5581-489B-87EA-A8B06B8F2E5A}"/>
    <dgm:cxn modelId="{A4243443-D3EE-4581-8CAC-3D193D778175}" srcId="{7C685F0C-5C10-4ED9-9B82-EFC8395B03F6}" destId="{1863F3DA-DEC1-47ED-9265-9285D7C5CD17}" srcOrd="0" destOrd="0" parTransId="{6606EB1C-D439-4F21-9D2D-83B29B38BB48}" sibTransId="{88641BDF-0B5A-4FAA-A2AB-2865352C35B5}"/>
    <dgm:cxn modelId="{B2E35367-4AD9-4E5E-92B3-3C22768F489E}" type="presOf" srcId="{0D6EA069-F64B-4116-B495-8CEF5A68BE36}" destId="{0288229C-6435-4F92-8A90-D6F1B7BB27C5}" srcOrd="0" destOrd="0" presId="urn:microsoft.com/office/officeart/2005/8/layout/hierarchy6"/>
    <dgm:cxn modelId="{FF3A346E-68D9-4F20-A623-C88F71A6F48A}" type="presOf" srcId="{71020EED-AF84-4501-830D-551AAAC82A79}" destId="{E036D095-89EB-4B2C-ADDF-B1C6996909D3}" srcOrd="0" destOrd="0" presId="urn:microsoft.com/office/officeart/2005/8/layout/hierarchy6"/>
    <dgm:cxn modelId="{5403A96E-D894-4DB8-949C-4256CD5E2723}" type="presOf" srcId="{459E3401-0004-48C5-8918-7B3502A387D6}" destId="{87C94597-1946-4937-A167-44C7A0EE0952}" srcOrd="0" destOrd="0" presId="urn:microsoft.com/office/officeart/2005/8/layout/hierarchy6"/>
    <dgm:cxn modelId="{CDC8E34F-0636-49B0-A66C-1351FAB2B8F7}" type="presOf" srcId="{641B776E-24AA-47E8-BAFF-0B18C74F443E}" destId="{166F1E2F-2C17-4519-A05D-5F6AC4132AF1}" srcOrd="0" destOrd="0" presId="urn:microsoft.com/office/officeart/2005/8/layout/hierarchy6"/>
    <dgm:cxn modelId="{DCEA895A-74D7-444B-96BC-CA4A8D024A10}" srcId="{641B776E-24AA-47E8-BAFF-0B18C74F443E}" destId="{0D6EA069-F64B-4116-B495-8CEF5A68BE36}" srcOrd="2" destOrd="0" parTransId="{459E3401-0004-48C5-8918-7B3502A387D6}" sibTransId="{8AC83050-7E3F-4CEF-92F6-3A58ACD6C6E6}"/>
    <dgm:cxn modelId="{223B3986-FC82-42FB-A198-407C494F9068}" type="presOf" srcId="{64EDFFC3-11EB-4B01-B1F9-0F2C1221003B}" destId="{A222661C-5DD8-4FFD-AB0C-A8752F7E25AA}" srcOrd="0" destOrd="0" presId="urn:microsoft.com/office/officeart/2005/8/layout/hierarchy6"/>
    <dgm:cxn modelId="{2695148B-4942-466C-82E7-FE2B82A9E7E0}" type="presOf" srcId="{25157572-B19F-451F-AD7B-5BB6F78FD8D5}" destId="{FA8B096A-91F0-411C-B825-27046842A7C8}" srcOrd="0" destOrd="0" presId="urn:microsoft.com/office/officeart/2005/8/layout/hierarchy6"/>
    <dgm:cxn modelId="{AE03D49F-FCD0-4C4A-9668-13866675C533}" srcId="{1863F3DA-DEC1-47ED-9265-9285D7C5CD17}" destId="{641B776E-24AA-47E8-BAFF-0B18C74F443E}" srcOrd="0" destOrd="0" parTransId="{64EDFFC3-11EB-4B01-B1F9-0F2C1221003B}" sibTransId="{C6C310AD-8CF0-4AB0-B7DA-8B375371404E}"/>
    <dgm:cxn modelId="{AE02D3AF-CEE1-4DF7-A7BA-B2A4F3AB882F}" type="presOf" srcId="{1863F3DA-DEC1-47ED-9265-9285D7C5CD17}" destId="{02A4FEF1-DB70-4563-8197-8BFFD2101258}" srcOrd="0" destOrd="0" presId="urn:microsoft.com/office/officeart/2005/8/layout/hierarchy6"/>
    <dgm:cxn modelId="{3C3570B3-D5BD-416F-819D-83B7B3A2901B}" srcId="{641B776E-24AA-47E8-BAFF-0B18C74F443E}" destId="{25157572-B19F-451F-AD7B-5BB6F78FD8D5}" srcOrd="3" destOrd="0" parTransId="{71020EED-AF84-4501-830D-551AAAC82A79}" sibTransId="{B05648E9-D226-499F-A2A1-15495A84C6E2}"/>
    <dgm:cxn modelId="{82E470B4-F20D-473C-80C9-235326697062}" type="presOf" srcId="{5B6493ED-362C-42E5-B991-DFC5A7F9E929}" destId="{6AD52C82-346C-4183-BCF1-1E1D069D8BE7}" srcOrd="0" destOrd="0" presId="urn:microsoft.com/office/officeart/2005/8/layout/hierarchy6"/>
    <dgm:cxn modelId="{1FBE0AD7-9C7D-4489-A3B6-78E12909DEEE}" type="presOf" srcId="{CCF4E8C4-826C-4767-AB04-40CB2CE525EA}" destId="{E59AF288-9F5F-4C93-83CA-CAA0797B02C1}" srcOrd="0" destOrd="0" presId="urn:microsoft.com/office/officeart/2005/8/layout/hierarchy6"/>
    <dgm:cxn modelId="{8DDA56F2-ABD5-4EB8-81E9-8641F64CAE30}" type="presOf" srcId="{58F54DAB-D8C4-45AB-AA53-2D10320B24F7}" destId="{3C44EC1C-43C4-44C2-8C36-504554F960F4}" srcOrd="0" destOrd="0" presId="urn:microsoft.com/office/officeart/2005/8/layout/hierarchy6"/>
    <dgm:cxn modelId="{A052459E-AFA2-41A7-BD83-82766A1F91B1}" type="presParOf" srcId="{90FA64A8-515D-4FD3-A058-2A02935344EE}" destId="{92551A90-F8D8-426C-8E6C-66BB79449517}" srcOrd="0" destOrd="0" presId="urn:microsoft.com/office/officeart/2005/8/layout/hierarchy6"/>
    <dgm:cxn modelId="{E0116866-6CDA-4910-A65C-D418CC562E99}" type="presParOf" srcId="{92551A90-F8D8-426C-8E6C-66BB79449517}" destId="{9EFD8F6E-61FE-4E80-B8BD-552DD564FA79}" srcOrd="0" destOrd="0" presId="urn:microsoft.com/office/officeart/2005/8/layout/hierarchy6"/>
    <dgm:cxn modelId="{F109B9B7-847E-43B1-8ED9-F31655E705FD}" type="presParOf" srcId="{9EFD8F6E-61FE-4E80-B8BD-552DD564FA79}" destId="{510E1262-790F-4765-AB07-5B3E3AA35AE7}" srcOrd="0" destOrd="0" presId="urn:microsoft.com/office/officeart/2005/8/layout/hierarchy6"/>
    <dgm:cxn modelId="{98828377-32A3-4DEC-AAD8-288EEDC39989}" type="presParOf" srcId="{510E1262-790F-4765-AB07-5B3E3AA35AE7}" destId="{02A4FEF1-DB70-4563-8197-8BFFD2101258}" srcOrd="0" destOrd="0" presId="urn:microsoft.com/office/officeart/2005/8/layout/hierarchy6"/>
    <dgm:cxn modelId="{91DED5AF-E1B2-4257-9C83-36E53FFF2609}" type="presParOf" srcId="{510E1262-790F-4765-AB07-5B3E3AA35AE7}" destId="{1CC21554-3436-46E5-A894-0257B6FCD746}" srcOrd="1" destOrd="0" presId="urn:microsoft.com/office/officeart/2005/8/layout/hierarchy6"/>
    <dgm:cxn modelId="{E950071D-520A-4A40-8E2C-DAE9E57E74C3}" type="presParOf" srcId="{1CC21554-3436-46E5-A894-0257B6FCD746}" destId="{A222661C-5DD8-4FFD-AB0C-A8752F7E25AA}" srcOrd="0" destOrd="0" presId="urn:microsoft.com/office/officeart/2005/8/layout/hierarchy6"/>
    <dgm:cxn modelId="{5680488D-D5DF-49F1-B383-2FC282A2B45A}" type="presParOf" srcId="{1CC21554-3436-46E5-A894-0257B6FCD746}" destId="{524F12D0-0C6A-45ED-8388-D48E6D804483}" srcOrd="1" destOrd="0" presId="urn:microsoft.com/office/officeart/2005/8/layout/hierarchy6"/>
    <dgm:cxn modelId="{CC013525-777C-4BD5-8123-AE351911BC35}" type="presParOf" srcId="{524F12D0-0C6A-45ED-8388-D48E6D804483}" destId="{166F1E2F-2C17-4519-A05D-5F6AC4132AF1}" srcOrd="0" destOrd="0" presId="urn:microsoft.com/office/officeart/2005/8/layout/hierarchy6"/>
    <dgm:cxn modelId="{CDB43E12-552C-4095-8F37-BF8DEC2C69B9}" type="presParOf" srcId="{524F12D0-0C6A-45ED-8388-D48E6D804483}" destId="{46D29027-90AB-417F-8703-4B1BCD160843}" srcOrd="1" destOrd="0" presId="urn:microsoft.com/office/officeart/2005/8/layout/hierarchy6"/>
    <dgm:cxn modelId="{D353C454-E304-4B1A-80EE-9D84EE88C8EE}" type="presParOf" srcId="{46D29027-90AB-417F-8703-4B1BCD160843}" destId="{E59AF288-9F5F-4C93-83CA-CAA0797B02C1}" srcOrd="0" destOrd="0" presId="urn:microsoft.com/office/officeart/2005/8/layout/hierarchy6"/>
    <dgm:cxn modelId="{F0C063AE-BCFC-44AC-9C1A-CD3CA813DDB8}" type="presParOf" srcId="{46D29027-90AB-417F-8703-4B1BCD160843}" destId="{0D8CE5BF-0B56-4302-B62D-6EECDC0E327B}" srcOrd="1" destOrd="0" presId="urn:microsoft.com/office/officeart/2005/8/layout/hierarchy6"/>
    <dgm:cxn modelId="{D87650E6-C668-450F-AA70-C014167CF47F}" type="presParOf" srcId="{0D8CE5BF-0B56-4302-B62D-6EECDC0E327B}" destId="{3C44EC1C-43C4-44C2-8C36-504554F960F4}" srcOrd="0" destOrd="0" presId="urn:microsoft.com/office/officeart/2005/8/layout/hierarchy6"/>
    <dgm:cxn modelId="{56464A02-FCA0-497F-A254-6B1A8F9F63A7}" type="presParOf" srcId="{0D8CE5BF-0B56-4302-B62D-6EECDC0E327B}" destId="{0FF31D34-9517-4527-9EAB-8B71BFA85E4B}" srcOrd="1" destOrd="0" presId="urn:microsoft.com/office/officeart/2005/8/layout/hierarchy6"/>
    <dgm:cxn modelId="{6DF13B54-67F9-41B6-931B-2CD7D6801FF4}" type="presParOf" srcId="{46D29027-90AB-417F-8703-4B1BCD160843}" destId="{6AD52C82-346C-4183-BCF1-1E1D069D8BE7}" srcOrd="2" destOrd="0" presId="urn:microsoft.com/office/officeart/2005/8/layout/hierarchy6"/>
    <dgm:cxn modelId="{B345F138-B843-4C83-A1D6-BB8663F9D9F1}" type="presParOf" srcId="{46D29027-90AB-417F-8703-4B1BCD160843}" destId="{625D7A5E-4932-4C19-AEB5-E3B630A658CF}" srcOrd="3" destOrd="0" presId="urn:microsoft.com/office/officeart/2005/8/layout/hierarchy6"/>
    <dgm:cxn modelId="{0FE7667F-1581-4934-83A0-1D52D3F338AD}" type="presParOf" srcId="{625D7A5E-4932-4C19-AEB5-E3B630A658CF}" destId="{2A0CE459-7F19-43EF-BE86-E3C55B1ECB1F}" srcOrd="0" destOrd="0" presId="urn:microsoft.com/office/officeart/2005/8/layout/hierarchy6"/>
    <dgm:cxn modelId="{9DDF8175-B4A3-4973-A286-497706F6BA63}" type="presParOf" srcId="{625D7A5E-4932-4C19-AEB5-E3B630A658CF}" destId="{5FB4BB20-F1BC-4C37-A223-025F413C7B37}" srcOrd="1" destOrd="0" presId="urn:microsoft.com/office/officeart/2005/8/layout/hierarchy6"/>
    <dgm:cxn modelId="{4AA1A1D7-24F1-4F75-8604-4E2A0D3A3A67}" type="presParOf" srcId="{46D29027-90AB-417F-8703-4B1BCD160843}" destId="{87C94597-1946-4937-A167-44C7A0EE0952}" srcOrd="4" destOrd="0" presId="urn:microsoft.com/office/officeart/2005/8/layout/hierarchy6"/>
    <dgm:cxn modelId="{090D59F7-6252-43FB-ABC2-F395D316D96F}" type="presParOf" srcId="{46D29027-90AB-417F-8703-4B1BCD160843}" destId="{E2796B75-CAD0-443E-BF91-2579EA448747}" srcOrd="5" destOrd="0" presId="urn:microsoft.com/office/officeart/2005/8/layout/hierarchy6"/>
    <dgm:cxn modelId="{BA35CC5C-23B8-4835-8C88-D2024A6CC724}" type="presParOf" srcId="{E2796B75-CAD0-443E-BF91-2579EA448747}" destId="{0288229C-6435-4F92-8A90-D6F1B7BB27C5}" srcOrd="0" destOrd="0" presId="urn:microsoft.com/office/officeart/2005/8/layout/hierarchy6"/>
    <dgm:cxn modelId="{953A1649-B32D-49D3-AF30-5EA3F2477C72}" type="presParOf" srcId="{E2796B75-CAD0-443E-BF91-2579EA448747}" destId="{232AD71C-6B83-474C-B9CE-DA6762E0601C}" srcOrd="1" destOrd="0" presId="urn:microsoft.com/office/officeart/2005/8/layout/hierarchy6"/>
    <dgm:cxn modelId="{405EBC7C-88DE-4175-89CE-2BC69BEED2B7}" type="presParOf" srcId="{46D29027-90AB-417F-8703-4B1BCD160843}" destId="{E036D095-89EB-4B2C-ADDF-B1C6996909D3}" srcOrd="6" destOrd="0" presId="urn:microsoft.com/office/officeart/2005/8/layout/hierarchy6"/>
    <dgm:cxn modelId="{73934047-27BC-4E79-B941-A029B0DF8789}" type="presParOf" srcId="{46D29027-90AB-417F-8703-4B1BCD160843}" destId="{82A377AD-C5C9-4D59-ABEB-57375BB28AEE}" srcOrd="7" destOrd="0" presId="urn:microsoft.com/office/officeart/2005/8/layout/hierarchy6"/>
    <dgm:cxn modelId="{FCD0E02B-32BC-4AE0-A7E9-7F1B15557129}" type="presParOf" srcId="{82A377AD-C5C9-4D59-ABEB-57375BB28AEE}" destId="{FA8B096A-91F0-411C-B825-27046842A7C8}" srcOrd="0" destOrd="0" presId="urn:microsoft.com/office/officeart/2005/8/layout/hierarchy6"/>
    <dgm:cxn modelId="{7E4F06E1-9902-4883-B15A-C797E7F14560}" type="presParOf" srcId="{82A377AD-C5C9-4D59-ABEB-57375BB28AEE}" destId="{5BCB46DB-97DD-4251-9F53-C40101CC4434}" srcOrd="1" destOrd="0" presId="urn:microsoft.com/office/officeart/2005/8/layout/hierarchy6"/>
    <dgm:cxn modelId="{55B23843-38FB-4914-9F75-5704C2D98DB7}" type="presParOf" srcId="{90FA64A8-515D-4FD3-A058-2A02935344EE}" destId="{DD61B204-1884-442D-9452-548FA597A545}"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A0500-61F2-476A-A19C-387B3B802E4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CA"/>
        </a:p>
      </dgm:t>
    </dgm:pt>
    <dgm:pt modelId="{4C7ACCA1-F834-4D8B-8A23-B0D49C8DB016}">
      <dgm:prSet phldrT="[Text]" custT="1"/>
      <dgm:spPr>
        <a:solidFill>
          <a:srgbClr val="0078AE"/>
        </a:solidFill>
      </dgm:spPr>
      <dgm:t>
        <a:bodyPr/>
        <a:lstStyle/>
        <a:p>
          <a:r>
            <a:rPr lang="en-US" sz="2500" dirty="0"/>
            <a:t>IT Support for all Township Departments</a:t>
          </a:r>
          <a:endParaRPr lang="en-CA" sz="2500" dirty="0"/>
        </a:p>
      </dgm:t>
    </dgm:pt>
    <dgm:pt modelId="{D1761501-E6E0-4CA7-B6DB-2A408771BB91}" type="parTrans" cxnId="{DD82313A-CC18-41AF-9DC6-C4EB6DE82BFE}">
      <dgm:prSet/>
      <dgm:spPr/>
      <dgm:t>
        <a:bodyPr/>
        <a:lstStyle/>
        <a:p>
          <a:endParaRPr lang="en-CA"/>
        </a:p>
      </dgm:t>
    </dgm:pt>
    <dgm:pt modelId="{A95C8535-ABA1-4524-BD3A-75F75C8F9193}" type="sibTrans" cxnId="{DD82313A-CC18-41AF-9DC6-C4EB6DE82BFE}">
      <dgm:prSet/>
      <dgm:spPr/>
      <dgm:t>
        <a:bodyPr/>
        <a:lstStyle/>
        <a:p>
          <a:endParaRPr lang="en-CA"/>
        </a:p>
      </dgm:t>
    </dgm:pt>
    <dgm:pt modelId="{01281053-DBAB-48A7-8A0B-822EB4C612C1}">
      <dgm:prSet phldrT="[Text]" custT="1"/>
      <dgm:spPr>
        <a:solidFill>
          <a:srgbClr val="0078AE"/>
        </a:solidFill>
      </dgm:spPr>
      <dgm:t>
        <a:bodyPr/>
        <a:lstStyle/>
        <a:p>
          <a:r>
            <a:rPr lang="en-US" sz="2500" dirty="0"/>
            <a:t>Protect Township from Cyber Security Threats</a:t>
          </a:r>
          <a:endParaRPr lang="en-CA" sz="2500" dirty="0"/>
        </a:p>
      </dgm:t>
    </dgm:pt>
    <dgm:pt modelId="{60F8A05A-F006-4EC3-B89A-73493DC7CEC9}" type="parTrans" cxnId="{4325C756-5C70-40B0-9DFA-A7CFF0072B96}">
      <dgm:prSet/>
      <dgm:spPr/>
      <dgm:t>
        <a:bodyPr/>
        <a:lstStyle/>
        <a:p>
          <a:endParaRPr lang="en-CA"/>
        </a:p>
      </dgm:t>
    </dgm:pt>
    <dgm:pt modelId="{33CD81CD-AA36-4E8D-AD1E-BE82AED1378B}" type="sibTrans" cxnId="{4325C756-5C70-40B0-9DFA-A7CFF0072B96}">
      <dgm:prSet/>
      <dgm:spPr/>
      <dgm:t>
        <a:bodyPr/>
        <a:lstStyle/>
        <a:p>
          <a:endParaRPr lang="en-CA"/>
        </a:p>
      </dgm:t>
    </dgm:pt>
    <dgm:pt modelId="{116909B5-1A91-4E17-A90F-2E9446231CC3}">
      <dgm:prSet phldrT="[Text]" custT="1"/>
      <dgm:spPr>
        <a:solidFill>
          <a:srgbClr val="0078AE"/>
        </a:solidFill>
      </dgm:spPr>
      <dgm:t>
        <a:bodyPr/>
        <a:lstStyle/>
        <a:p>
          <a:r>
            <a:rPr lang="en-US" sz="2500" dirty="0"/>
            <a:t>Maintain Township Water / Wastewater SCADA Systems</a:t>
          </a:r>
          <a:endParaRPr lang="en-CA" sz="2500" dirty="0"/>
        </a:p>
      </dgm:t>
    </dgm:pt>
    <dgm:pt modelId="{F33CAE56-A0E3-4EB5-825D-AF17855EFEA4}" type="parTrans" cxnId="{48248268-30B8-4831-A21A-A23A72230C28}">
      <dgm:prSet/>
      <dgm:spPr/>
      <dgm:t>
        <a:bodyPr/>
        <a:lstStyle/>
        <a:p>
          <a:endParaRPr lang="en-CA"/>
        </a:p>
      </dgm:t>
    </dgm:pt>
    <dgm:pt modelId="{E518796C-987A-4725-9629-D201EF236BA2}" type="sibTrans" cxnId="{48248268-30B8-4831-A21A-A23A72230C28}">
      <dgm:prSet/>
      <dgm:spPr/>
      <dgm:t>
        <a:bodyPr/>
        <a:lstStyle/>
        <a:p>
          <a:endParaRPr lang="en-CA"/>
        </a:p>
      </dgm:t>
    </dgm:pt>
    <dgm:pt modelId="{B3BE0963-06C6-4B1E-B693-08F734FA1246}" type="pres">
      <dgm:prSet presAssocID="{223A0500-61F2-476A-A19C-387B3B802E43}" presName="linear" presStyleCnt="0">
        <dgm:presLayoutVars>
          <dgm:dir/>
          <dgm:resizeHandles val="exact"/>
        </dgm:presLayoutVars>
      </dgm:prSet>
      <dgm:spPr/>
    </dgm:pt>
    <dgm:pt modelId="{046DB003-8CFC-4200-ABFA-F0EF210AFDD2}" type="pres">
      <dgm:prSet presAssocID="{4C7ACCA1-F834-4D8B-8A23-B0D49C8DB016}" presName="comp" presStyleCnt="0"/>
      <dgm:spPr/>
    </dgm:pt>
    <dgm:pt modelId="{2C33302A-0711-481A-9347-85BEE2A16825}" type="pres">
      <dgm:prSet presAssocID="{4C7ACCA1-F834-4D8B-8A23-B0D49C8DB016}" presName="box" presStyleLbl="node1" presStyleIdx="0" presStyleCnt="3"/>
      <dgm:spPr/>
    </dgm:pt>
    <dgm:pt modelId="{A691343C-101C-48AA-B3CF-29EF1D97C23E}" type="pres">
      <dgm:prSet presAssocID="{4C7ACCA1-F834-4D8B-8A23-B0D49C8DB01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1000" r="-11000"/>
          </a:stretch>
        </a:blipFill>
      </dgm:spPr>
      <dgm:extLst>
        <a:ext uri="{E40237B7-FDA0-4F09-8148-C483321AD2D9}">
          <dgm14:cNvPr xmlns:dgm14="http://schemas.microsoft.com/office/drawing/2010/diagram" id="0" name="" descr="Laptop with solid fill"/>
        </a:ext>
      </dgm:extLst>
    </dgm:pt>
    <dgm:pt modelId="{4EE4307D-590B-4A22-AEDE-44C6FD998CC3}" type="pres">
      <dgm:prSet presAssocID="{4C7ACCA1-F834-4D8B-8A23-B0D49C8DB016}" presName="text" presStyleLbl="node1" presStyleIdx="0" presStyleCnt="3">
        <dgm:presLayoutVars>
          <dgm:bulletEnabled val="1"/>
        </dgm:presLayoutVars>
      </dgm:prSet>
      <dgm:spPr/>
    </dgm:pt>
    <dgm:pt modelId="{DF2907D3-EC62-4AC1-8EBE-51FD8C0BA0BA}" type="pres">
      <dgm:prSet presAssocID="{A95C8535-ABA1-4524-BD3A-75F75C8F9193}" presName="spacer" presStyleCnt="0"/>
      <dgm:spPr/>
    </dgm:pt>
    <dgm:pt modelId="{091FE0E8-7F20-4087-9CF2-3D3034471B12}" type="pres">
      <dgm:prSet presAssocID="{01281053-DBAB-48A7-8A0B-822EB4C612C1}" presName="comp" presStyleCnt="0"/>
      <dgm:spPr/>
    </dgm:pt>
    <dgm:pt modelId="{5BCBEB6C-1ADD-46B2-8F9E-A9B6F3CB6C2E}" type="pres">
      <dgm:prSet presAssocID="{01281053-DBAB-48A7-8A0B-822EB4C612C1}" presName="box" presStyleLbl="node1" presStyleIdx="1" presStyleCnt="3"/>
      <dgm:spPr/>
    </dgm:pt>
    <dgm:pt modelId="{0C9804E3-4285-4921-82E5-7DBB1ECA5B6D}" type="pres">
      <dgm:prSet presAssocID="{01281053-DBAB-48A7-8A0B-822EB4C612C1}"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1000" r="-11000"/>
          </a:stretch>
        </a:blipFill>
      </dgm:spPr>
      <dgm:extLst>
        <a:ext uri="{E40237B7-FDA0-4F09-8148-C483321AD2D9}">
          <dgm14:cNvPr xmlns:dgm14="http://schemas.microsoft.com/office/drawing/2010/diagram" id="0" name="" descr="Shield Tick with solid fill"/>
        </a:ext>
      </dgm:extLst>
    </dgm:pt>
    <dgm:pt modelId="{2C7B4AE6-7B4C-4CA5-9A18-2FF229E5BA85}" type="pres">
      <dgm:prSet presAssocID="{01281053-DBAB-48A7-8A0B-822EB4C612C1}" presName="text" presStyleLbl="node1" presStyleIdx="1" presStyleCnt="3">
        <dgm:presLayoutVars>
          <dgm:bulletEnabled val="1"/>
        </dgm:presLayoutVars>
      </dgm:prSet>
      <dgm:spPr/>
    </dgm:pt>
    <dgm:pt modelId="{FC37F140-57C4-4429-AE9D-8D58E374983C}" type="pres">
      <dgm:prSet presAssocID="{33CD81CD-AA36-4E8D-AD1E-BE82AED1378B}" presName="spacer" presStyleCnt="0"/>
      <dgm:spPr/>
    </dgm:pt>
    <dgm:pt modelId="{2B8A5C5F-4E1A-4EFF-B993-2E0A092CFD96}" type="pres">
      <dgm:prSet presAssocID="{116909B5-1A91-4E17-A90F-2E9446231CC3}" presName="comp" presStyleCnt="0"/>
      <dgm:spPr/>
    </dgm:pt>
    <dgm:pt modelId="{F30C6F52-2DBE-44F8-95F8-44F6DCB22964}" type="pres">
      <dgm:prSet presAssocID="{116909B5-1A91-4E17-A90F-2E9446231CC3}" presName="box" presStyleLbl="node1" presStyleIdx="2" presStyleCnt="3"/>
      <dgm:spPr/>
    </dgm:pt>
    <dgm:pt modelId="{E287D8E5-2C41-4D59-AD86-CAADB4545C86}" type="pres">
      <dgm:prSet presAssocID="{116909B5-1A91-4E17-A90F-2E9446231CC3}"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000" r="-11000"/>
          </a:stretch>
        </a:blipFill>
      </dgm:spPr>
      <dgm:extLst>
        <a:ext uri="{E40237B7-FDA0-4F09-8148-C483321AD2D9}">
          <dgm14:cNvPr xmlns:dgm14="http://schemas.microsoft.com/office/drawing/2010/diagram" id="0" name="" descr="Wireless router with solid fill"/>
        </a:ext>
      </dgm:extLst>
    </dgm:pt>
    <dgm:pt modelId="{95CBEB03-5E79-4071-ABA5-E6CCB754E57B}" type="pres">
      <dgm:prSet presAssocID="{116909B5-1A91-4E17-A90F-2E9446231CC3}" presName="text" presStyleLbl="node1" presStyleIdx="2" presStyleCnt="3">
        <dgm:presLayoutVars>
          <dgm:bulletEnabled val="1"/>
        </dgm:presLayoutVars>
      </dgm:prSet>
      <dgm:spPr/>
    </dgm:pt>
  </dgm:ptLst>
  <dgm:cxnLst>
    <dgm:cxn modelId="{4E262D16-25F3-4833-BA98-4A8C695FF3B2}" type="presOf" srcId="{4C7ACCA1-F834-4D8B-8A23-B0D49C8DB016}" destId="{2C33302A-0711-481A-9347-85BEE2A16825}" srcOrd="0" destOrd="0" presId="urn:microsoft.com/office/officeart/2005/8/layout/vList4"/>
    <dgm:cxn modelId="{DD82313A-CC18-41AF-9DC6-C4EB6DE82BFE}" srcId="{223A0500-61F2-476A-A19C-387B3B802E43}" destId="{4C7ACCA1-F834-4D8B-8A23-B0D49C8DB016}" srcOrd="0" destOrd="0" parTransId="{D1761501-E6E0-4CA7-B6DB-2A408771BB91}" sibTransId="{A95C8535-ABA1-4524-BD3A-75F75C8F9193}"/>
    <dgm:cxn modelId="{CD212044-04FD-4C8B-BF86-71CF5A3BF4C8}" type="presOf" srcId="{223A0500-61F2-476A-A19C-387B3B802E43}" destId="{B3BE0963-06C6-4B1E-B693-08F734FA1246}" srcOrd="0" destOrd="0" presId="urn:microsoft.com/office/officeart/2005/8/layout/vList4"/>
    <dgm:cxn modelId="{48248268-30B8-4831-A21A-A23A72230C28}" srcId="{223A0500-61F2-476A-A19C-387B3B802E43}" destId="{116909B5-1A91-4E17-A90F-2E9446231CC3}" srcOrd="2" destOrd="0" parTransId="{F33CAE56-A0E3-4EB5-825D-AF17855EFEA4}" sibTransId="{E518796C-987A-4725-9629-D201EF236BA2}"/>
    <dgm:cxn modelId="{FF600176-E6A7-41F1-A04C-3F6CB213EC56}" type="presOf" srcId="{01281053-DBAB-48A7-8A0B-822EB4C612C1}" destId="{5BCBEB6C-1ADD-46B2-8F9E-A9B6F3CB6C2E}" srcOrd="0" destOrd="0" presId="urn:microsoft.com/office/officeart/2005/8/layout/vList4"/>
    <dgm:cxn modelId="{4325C756-5C70-40B0-9DFA-A7CFF0072B96}" srcId="{223A0500-61F2-476A-A19C-387B3B802E43}" destId="{01281053-DBAB-48A7-8A0B-822EB4C612C1}" srcOrd="1" destOrd="0" parTransId="{60F8A05A-F006-4EC3-B89A-73493DC7CEC9}" sibTransId="{33CD81CD-AA36-4E8D-AD1E-BE82AED1378B}"/>
    <dgm:cxn modelId="{2B38CA57-0208-445E-952D-52884A9F061E}" type="presOf" srcId="{01281053-DBAB-48A7-8A0B-822EB4C612C1}" destId="{2C7B4AE6-7B4C-4CA5-9A18-2FF229E5BA85}" srcOrd="1" destOrd="0" presId="urn:microsoft.com/office/officeart/2005/8/layout/vList4"/>
    <dgm:cxn modelId="{B946BAA1-8AD1-4D2A-A39B-A614DD791101}" type="presOf" srcId="{116909B5-1A91-4E17-A90F-2E9446231CC3}" destId="{95CBEB03-5E79-4071-ABA5-E6CCB754E57B}" srcOrd="1" destOrd="0" presId="urn:microsoft.com/office/officeart/2005/8/layout/vList4"/>
    <dgm:cxn modelId="{5636B5AF-FBBD-4AD0-8F33-E9A456C0C838}" type="presOf" srcId="{4C7ACCA1-F834-4D8B-8A23-B0D49C8DB016}" destId="{4EE4307D-590B-4A22-AEDE-44C6FD998CC3}" srcOrd="1" destOrd="0" presId="urn:microsoft.com/office/officeart/2005/8/layout/vList4"/>
    <dgm:cxn modelId="{48860BF8-74B1-4346-9652-403AAC56AF5B}" type="presOf" srcId="{116909B5-1A91-4E17-A90F-2E9446231CC3}" destId="{F30C6F52-2DBE-44F8-95F8-44F6DCB22964}" srcOrd="0" destOrd="0" presId="urn:microsoft.com/office/officeart/2005/8/layout/vList4"/>
    <dgm:cxn modelId="{6095EDFF-C16A-4E97-9D78-39D080384C64}" type="presParOf" srcId="{B3BE0963-06C6-4B1E-B693-08F734FA1246}" destId="{046DB003-8CFC-4200-ABFA-F0EF210AFDD2}" srcOrd="0" destOrd="0" presId="urn:microsoft.com/office/officeart/2005/8/layout/vList4"/>
    <dgm:cxn modelId="{40F36D86-7802-4133-9590-F1CBC660CFEE}" type="presParOf" srcId="{046DB003-8CFC-4200-ABFA-F0EF210AFDD2}" destId="{2C33302A-0711-481A-9347-85BEE2A16825}" srcOrd="0" destOrd="0" presId="urn:microsoft.com/office/officeart/2005/8/layout/vList4"/>
    <dgm:cxn modelId="{BCCEA3EB-71A1-41A5-B880-3244BA22A0F4}" type="presParOf" srcId="{046DB003-8CFC-4200-ABFA-F0EF210AFDD2}" destId="{A691343C-101C-48AA-B3CF-29EF1D97C23E}" srcOrd="1" destOrd="0" presId="urn:microsoft.com/office/officeart/2005/8/layout/vList4"/>
    <dgm:cxn modelId="{FAFFB9A2-348C-4D87-A5D4-2D1D6E3855E3}" type="presParOf" srcId="{046DB003-8CFC-4200-ABFA-F0EF210AFDD2}" destId="{4EE4307D-590B-4A22-AEDE-44C6FD998CC3}" srcOrd="2" destOrd="0" presId="urn:microsoft.com/office/officeart/2005/8/layout/vList4"/>
    <dgm:cxn modelId="{67250D88-84B3-4A4C-B41D-160E673D353D}" type="presParOf" srcId="{B3BE0963-06C6-4B1E-B693-08F734FA1246}" destId="{DF2907D3-EC62-4AC1-8EBE-51FD8C0BA0BA}" srcOrd="1" destOrd="0" presId="urn:microsoft.com/office/officeart/2005/8/layout/vList4"/>
    <dgm:cxn modelId="{17BD5550-99B4-45D7-B1ED-9AF2ABD51B62}" type="presParOf" srcId="{B3BE0963-06C6-4B1E-B693-08F734FA1246}" destId="{091FE0E8-7F20-4087-9CF2-3D3034471B12}" srcOrd="2" destOrd="0" presId="urn:microsoft.com/office/officeart/2005/8/layout/vList4"/>
    <dgm:cxn modelId="{E5634D1E-9E8E-4F74-A2E0-BE501E3CA3CD}" type="presParOf" srcId="{091FE0E8-7F20-4087-9CF2-3D3034471B12}" destId="{5BCBEB6C-1ADD-46B2-8F9E-A9B6F3CB6C2E}" srcOrd="0" destOrd="0" presId="urn:microsoft.com/office/officeart/2005/8/layout/vList4"/>
    <dgm:cxn modelId="{D6A0848B-F7C2-444F-9909-EF66C1AF459D}" type="presParOf" srcId="{091FE0E8-7F20-4087-9CF2-3D3034471B12}" destId="{0C9804E3-4285-4921-82E5-7DBB1ECA5B6D}" srcOrd="1" destOrd="0" presId="urn:microsoft.com/office/officeart/2005/8/layout/vList4"/>
    <dgm:cxn modelId="{3C67A239-AC66-468A-82B2-19F5BB1E0022}" type="presParOf" srcId="{091FE0E8-7F20-4087-9CF2-3D3034471B12}" destId="{2C7B4AE6-7B4C-4CA5-9A18-2FF229E5BA85}" srcOrd="2" destOrd="0" presId="urn:microsoft.com/office/officeart/2005/8/layout/vList4"/>
    <dgm:cxn modelId="{4A83878A-4407-4788-A6B4-6B55180B8A4C}" type="presParOf" srcId="{B3BE0963-06C6-4B1E-B693-08F734FA1246}" destId="{FC37F140-57C4-4429-AE9D-8D58E374983C}" srcOrd="3" destOrd="0" presId="urn:microsoft.com/office/officeart/2005/8/layout/vList4"/>
    <dgm:cxn modelId="{F9FE07D4-9F3A-4057-B3DD-E3C9C1D00757}" type="presParOf" srcId="{B3BE0963-06C6-4B1E-B693-08F734FA1246}" destId="{2B8A5C5F-4E1A-4EFF-B993-2E0A092CFD96}" srcOrd="4" destOrd="0" presId="urn:microsoft.com/office/officeart/2005/8/layout/vList4"/>
    <dgm:cxn modelId="{5221A3FA-AE17-43F4-AEDA-42E646AB85B3}" type="presParOf" srcId="{2B8A5C5F-4E1A-4EFF-B993-2E0A092CFD96}" destId="{F30C6F52-2DBE-44F8-95F8-44F6DCB22964}" srcOrd="0" destOrd="0" presId="urn:microsoft.com/office/officeart/2005/8/layout/vList4"/>
    <dgm:cxn modelId="{A68AE23C-59CB-4FF3-8BE2-0579020A2B58}" type="presParOf" srcId="{2B8A5C5F-4E1A-4EFF-B993-2E0A092CFD96}" destId="{E287D8E5-2C41-4D59-AD86-CAADB4545C86}" srcOrd="1" destOrd="0" presId="urn:microsoft.com/office/officeart/2005/8/layout/vList4"/>
    <dgm:cxn modelId="{71747DDC-DDA9-44FC-A22D-3A1A34A5F0A3}" type="presParOf" srcId="{2B8A5C5F-4E1A-4EFF-B993-2E0A092CFD96}" destId="{95CBEB03-5E79-4071-ABA5-E6CCB754E57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A0500-61F2-476A-A19C-387B3B802E4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CA"/>
        </a:p>
      </dgm:t>
    </dgm:pt>
    <dgm:pt modelId="{01281053-DBAB-48A7-8A0B-822EB4C612C1}">
      <dgm:prSet phldrT="[Text]"/>
      <dgm:spPr>
        <a:solidFill>
          <a:srgbClr val="0078AE"/>
        </a:solidFill>
      </dgm:spPr>
      <dgm:t>
        <a:bodyPr/>
        <a:lstStyle/>
        <a:p>
          <a:r>
            <a:rPr lang="en-US" dirty="0"/>
            <a:t>Implement New Technology Projects to Automate Staff Processes and Find Efficiencies</a:t>
          </a:r>
          <a:endParaRPr lang="en-CA" dirty="0"/>
        </a:p>
      </dgm:t>
    </dgm:pt>
    <dgm:pt modelId="{60F8A05A-F006-4EC3-B89A-73493DC7CEC9}" type="parTrans" cxnId="{4325C756-5C70-40B0-9DFA-A7CFF0072B96}">
      <dgm:prSet/>
      <dgm:spPr/>
      <dgm:t>
        <a:bodyPr/>
        <a:lstStyle/>
        <a:p>
          <a:endParaRPr lang="en-CA"/>
        </a:p>
      </dgm:t>
    </dgm:pt>
    <dgm:pt modelId="{33CD81CD-AA36-4E8D-AD1E-BE82AED1378B}" type="sibTrans" cxnId="{4325C756-5C70-40B0-9DFA-A7CFF0072B96}">
      <dgm:prSet/>
      <dgm:spPr/>
      <dgm:t>
        <a:bodyPr/>
        <a:lstStyle/>
        <a:p>
          <a:endParaRPr lang="en-CA"/>
        </a:p>
      </dgm:t>
    </dgm:pt>
    <dgm:pt modelId="{116909B5-1A91-4E17-A90F-2E9446231CC3}">
      <dgm:prSet phldrT="[Text]"/>
      <dgm:spPr>
        <a:solidFill>
          <a:srgbClr val="0078AE"/>
        </a:solidFill>
      </dgm:spPr>
      <dgm:t>
        <a:bodyPr/>
        <a:lstStyle/>
        <a:p>
          <a:r>
            <a:rPr lang="en-US" dirty="0"/>
            <a:t>Shared IT Services for the Town of Minto and Centre Wellington Hydro</a:t>
          </a:r>
          <a:endParaRPr lang="en-CA" dirty="0"/>
        </a:p>
      </dgm:t>
    </dgm:pt>
    <dgm:pt modelId="{F33CAE56-A0E3-4EB5-825D-AF17855EFEA4}" type="parTrans" cxnId="{48248268-30B8-4831-A21A-A23A72230C28}">
      <dgm:prSet/>
      <dgm:spPr/>
      <dgm:t>
        <a:bodyPr/>
        <a:lstStyle/>
        <a:p>
          <a:endParaRPr lang="en-CA"/>
        </a:p>
      </dgm:t>
    </dgm:pt>
    <dgm:pt modelId="{E518796C-987A-4725-9629-D201EF236BA2}" type="sibTrans" cxnId="{48248268-30B8-4831-A21A-A23A72230C28}">
      <dgm:prSet/>
      <dgm:spPr/>
      <dgm:t>
        <a:bodyPr/>
        <a:lstStyle/>
        <a:p>
          <a:endParaRPr lang="en-CA"/>
        </a:p>
      </dgm:t>
    </dgm:pt>
    <dgm:pt modelId="{4C7ACCA1-F834-4D8B-8A23-B0D49C8DB016}">
      <dgm:prSet phldrT="[Text]"/>
      <dgm:spPr>
        <a:solidFill>
          <a:srgbClr val="0078AE"/>
        </a:solidFill>
      </dgm:spPr>
      <dgm:t>
        <a:bodyPr/>
        <a:lstStyle/>
        <a:p>
          <a:r>
            <a:rPr lang="en-US" dirty="0"/>
            <a:t>Technology Training for Township Staff</a:t>
          </a:r>
          <a:endParaRPr lang="en-CA" dirty="0"/>
        </a:p>
      </dgm:t>
    </dgm:pt>
    <dgm:pt modelId="{A95C8535-ABA1-4524-BD3A-75F75C8F9193}" type="sibTrans" cxnId="{DD82313A-CC18-41AF-9DC6-C4EB6DE82BFE}">
      <dgm:prSet/>
      <dgm:spPr/>
      <dgm:t>
        <a:bodyPr/>
        <a:lstStyle/>
        <a:p>
          <a:endParaRPr lang="en-CA"/>
        </a:p>
      </dgm:t>
    </dgm:pt>
    <dgm:pt modelId="{D1761501-E6E0-4CA7-B6DB-2A408771BB91}" type="parTrans" cxnId="{DD82313A-CC18-41AF-9DC6-C4EB6DE82BFE}">
      <dgm:prSet/>
      <dgm:spPr/>
      <dgm:t>
        <a:bodyPr/>
        <a:lstStyle/>
        <a:p>
          <a:endParaRPr lang="en-CA"/>
        </a:p>
      </dgm:t>
    </dgm:pt>
    <dgm:pt modelId="{B3BE0963-06C6-4B1E-B693-08F734FA1246}" type="pres">
      <dgm:prSet presAssocID="{223A0500-61F2-476A-A19C-387B3B802E43}" presName="linear" presStyleCnt="0">
        <dgm:presLayoutVars>
          <dgm:dir/>
          <dgm:resizeHandles val="exact"/>
        </dgm:presLayoutVars>
      </dgm:prSet>
      <dgm:spPr/>
    </dgm:pt>
    <dgm:pt modelId="{046DB003-8CFC-4200-ABFA-F0EF210AFDD2}" type="pres">
      <dgm:prSet presAssocID="{4C7ACCA1-F834-4D8B-8A23-B0D49C8DB016}" presName="comp" presStyleCnt="0"/>
      <dgm:spPr/>
    </dgm:pt>
    <dgm:pt modelId="{2C33302A-0711-481A-9347-85BEE2A16825}" type="pres">
      <dgm:prSet presAssocID="{4C7ACCA1-F834-4D8B-8A23-B0D49C8DB016}" presName="box" presStyleLbl="node1" presStyleIdx="0" presStyleCnt="3"/>
      <dgm:spPr/>
    </dgm:pt>
    <dgm:pt modelId="{A691343C-101C-48AA-B3CF-29EF1D97C23E}" type="pres">
      <dgm:prSet presAssocID="{4C7ACCA1-F834-4D8B-8A23-B0D49C8DB01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dgm:spPr>
      <dgm:extLst>
        <a:ext uri="{E40237B7-FDA0-4F09-8148-C483321AD2D9}">
          <dgm14:cNvPr xmlns:dgm14="http://schemas.microsoft.com/office/drawing/2010/diagram" id="0" name="" descr="Teacher with solid fill"/>
        </a:ext>
      </dgm:extLst>
    </dgm:pt>
    <dgm:pt modelId="{4EE4307D-590B-4A22-AEDE-44C6FD998CC3}" type="pres">
      <dgm:prSet presAssocID="{4C7ACCA1-F834-4D8B-8A23-B0D49C8DB016}" presName="text" presStyleLbl="node1" presStyleIdx="0" presStyleCnt="3">
        <dgm:presLayoutVars>
          <dgm:bulletEnabled val="1"/>
        </dgm:presLayoutVars>
      </dgm:prSet>
      <dgm:spPr/>
    </dgm:pt>
    <dgm:pt modelId="{DF2907D3-EC62-4AC1-8EBE-51FD8C0BA0BA}" type="pres">
      <dgm:prSet presAssocID="{A95C8535-ABA1-4524-BD3A-75F75C8F9193}" presName="spacer" presStyleCnt="0"/>
      <dgm:spPr/>
    </dgm:pt>
    <dgm:pt modelId="{091FE0E8-7F20-4087-9CF2-3D3034471B12}" type="pres">
      <dgm:prSet presAssocID="{01281053-DBAB-48A7-8A0B-822EB4C612C1}" presName="comp" presStyleCnt="0"/>
      <dgm:spPr/>
    </dgm:pt>
    <dgm:pt modelId="{5BCBEB6C-1ADD-46B2-8F9E-A9B6F3CB6C2E}" type="pres">
      <dgm:prSet presAssocID="{01281053-DBAB-48A7-8A0B-822EB4C612C1}" presName="box" presStyleLbl="node1" presStyleIdx="1" presStyleCnt="3"/>
      <dgm:spPr/>
    </dgm:pt>
    <dgm:pt modelId="{0C9804E3-4285-4921-82E5-7DBB1ECA5B6D}" type="pres">
      <dgm:prSet presAssocID="{01281053-DBAB-48A7-8A0B-822EB4C612C1}"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000" r="-7000"/>
          </a:stretch>
        </a:blipFill>
      </dgm:spPr>
      <dgm:extLst>
        <a:ext uri="{E40237B7-FDA0-4F09-8148-C483321AD2D9}">
          <dgm14:cNvPr xmlns:dgm14="http://schemas.microsoft.com/office/drawing/2010/diagram" id="0" name="" descr="Online meeting with solid fill"/>
        </a:ext>
      </dgm:extLst>
    </dgm:pt>
    <dgm:pt modelId="{2C7B4AE6-7B4C-4CA5-9A18-2FF229E5BA85}" type="pres">
      <dgm:prSet presAssocID="{01281053-DBAB-48A7-8A0B-822EB4C612C1}" presName="text" presStyleLbl="node1" presStyleIdx="1" presStyleCnt="3">
        <dgm:presLayoutVars>
          <dgm:bulletEnabled val="1"/>
        </dgm:presLayoutVars>
      </dgm:prSet>
      <dgm:spPr/>
    </dgm:pt>
    <dgm:pt modelId="{FC37F140-57C4-4429-AE9D-8D58E374983C}" type="pres">
      <dgm:prSet presAssocID="{33CD81CD-AA36-4E8D-AD1E-BE82AED1378B}" presName="spacer" presStyleCnt="0"/>
      <dgm:spPr/>
    </dgm:pt>
    <dgm:pt modelId="{2B8A5C5F-4E1A-4EFF-B993-2E0A092CFD96}" type="pres">
      <dgm:prSet presAssocID="{116909B5-1A91-4E17-A90F-2E9446231CC3}" presName="comp" presStyleCnt="0"/>
      <dgm:spPr/>
    </dgm:pt>
    <dgm:pt modelId="{F30C6F52-2DBE-44F8-95F8-44F6DCB22964}" type="pres">
      <dgm:prSet presAssocID="{116909B5-1A91-4E17-A90F-2E9446231CC3}" presName="box" presStyleLbl="node1" presStyleIdx="2" presStyleCnt="3"/>
      <dgm:spPr/>
    </dgm:pt>
    <dgm:pt modelId="{E287D8E5-2C41-4D59-AD86-CAADB4545C86}" type="pres">
      <dgm:prSet presAssocID="{116909B5-1A91-4E17-A90F-2E9446231CC3}"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7000" r="-7000"/>
          </a:stretch>
        </a:blipFill>
      </dgm:spPr>
      <dgm:extLst>
        <a:ext uri="{E40237B7-FDA0-4F09-8148-C483321AD2D9}">
          <dgm14:cNvPr xmlns:dgm14="http://schemas.microsoft.com/office/drawing/2010/diagram" id="0" name="" descr="Cloud Computing with solid fill"/>
        </a:ext>
      </dgm:extLst>
    </dgm:pt>
    <dgm:pt modelId="{95CBEB03-5E79-4071-ABA5-E6CCB754E57B}" type="pres">
      <dgm:prSet presAssocID="{116909B5-1A91-4E17-A90F-2E9446231CC3}" presName="text" presStyleLbl="node1" presStyleIdx="2" presStyleCnt="3">
        <dgm:presLayoutVars>
          <dgm:bulletEnabled val="1"/>
        </dgm:presLayoutVars>
      </dgm:prSet>
      <dgm:spPr/>
    </dgm:pt>
  </dgm:ptLst>
  <dgm:cxnLst>
    <dgm:cxn modelId="{4E262D16-25F3-4833-BA98-4A8C695FF3B2}" type="presOf" srcId="{4C7ACCA1-F834-4D8B-8A23-B0D49C8DB016}" destId="{2C33302A-0711-481A-9347-85BEE2A16825}" srcOrd="0" destOrd="0" presId="urn:microsoft.com/office/officeart/2005/8/layout/vList4"/>
    <dgm:cxn modelId="{DD82313A-CC18-41AF-9DC6-C4EB6DE82BFE}" srcId="{223A0500-61F2-476A-A19C-387B3B802E43}" destId="{4C7ACCA1-F834-4D8B-8A23-B0D49C8DB016}" srcOrd="0" destOrd="0" parTransId="{D1761501-E6E0-4CA7-B6DB-2A408771BB91}" sibTransId="{A95C8535-ABA1-4524-BD3A-75F75C8F9193}"/>
    <dgm:cxn modelId="{CD212044-04FD-4C8B-BF86-71CF5A3BF4C8}" type="presOf" srcId="{223A0500-61F2-476A-A19C-387B3B802E43}" destId="{B3BE0963-06C6-4B1E-B693-08F734FA1246}" srcOrd="0" destOrd="0" presId="urn:microsoft.com/office/officeart/2005/8/layout/vList4"/>
    <dgm:cxn modelId="{48248268-30B8-4831-A21A-A23A72230C28}" srcId="{223A0500-61F2-476A-A19C-387B3B802E43}" destId="{116909B5-1A91-4E17-A90F-2E9446231CC3}" srcOrd="2" destOrd="0" parTransId="{F33CAE56-A0E3-4EB5-825D-AF17855EFEA4}" sibTransId="{E518796C-987A-4725-9629-D201EF236BA2}"/>
    <dgm:cxn modelId="{FF600176-E6A7-41F1-A04C-3F6CB213EC56}" type="presOf" srcId="{01281053-DBAB-48A7-8A0B-822EB4C612C1}" destId="{5BCBEB6C-1ADD-46B2-8F9E-A9B6F3CB6C2E}" srcOrd="0" destOrd="0" presId="urn:microsoft.com/office/officeart/2005/8/layout/vList4"/>
    <dgm:cxn modelId="{4325C756-5C70-40B0-9DFA-A7CFF0072B96}" srcId="{223A0500-61F2-476A-A19C-387B3B802E43}" destId="{01281053-DBAB-48A7-8A0B-822EB4C612C1}" srcOrd="1" destOrd="0" parTransId="{60F8A05A-F006-4EC3-B89A-73493DC7CEC9}" sibTransId="{33CD81CD-AA36-4E8D-AD1E-BE82AED1378B}"/>
    <dgm:cxn modelId="{2B38CA57-0208-445E-952D-52884A9F061E}" type="presOf" srcId="{01281053-DBAB-48A7-8A0B-822EB4C612C1}" destId="{2C7B4AE6-7B4C-4CA5-9A18-2FF229E5BA85}" srcOrd="1" destOrd="0" presId="urn:microsoft.com/office/officeart/2005/8/layout/vList4"/>
    <dgm:cxn modelId="{B946BAA1-8AD1-4D2A-A39B-A614DD791101}" type="presOf" srcId="{116909B5-1A91-4E17-A90F-2E9446231CC3}" destId="{95CBEB03-5E79-4071-ABA5-E6CCB754E57B}" srcOrd="1" destOrd="0" presId="urn:microsoft.com/office/officeart/2005/8/layout/vList4"/>
    <dgm:cxn modelId="{5636B5AF-FBBD-4AD0-8F33-E9A456C0C838}" type="presOf" srcId="{4C7ACCA1-F834-4D8B-8A23-B0D49C8DB016}" destId="{4EE4307D-590B-4A22-AEDE-44C6FD998CC3}" srcOrd="1" destOrd="0" presId="urn:microsoft.com/office/officeart/2005/8/layout/vList4"/>
    <dgm:cxn modelId="{48860BF8-74B1-4346-9652-403AAC56AF5B}" type="presOf" srcId="{116909B5-1A91-4E17-A90F-2E9446231CC3}" destId="{F30C6F52-2DBE-44F8-95F8-44F6DCB22964}" srcOrd="0" destOrd="0" presId="urn:microsoft.com/office/officeart/2005/8/layout/vList4"/>
    <dgm:cxn modelId="{6095EDFF-C16A-4E97-9D78-39D080384C64}" type="presParOf" srcId="{B3BE0963-06C6-4B1E-B693-08F734FA1246}" destId="{046DB003-8CFC-4200-ABFA-F0EF210AFDD2}" srcOrd="0" destOrd="0" presId="urn:microsoft.com/office/officeart/2005/8/layout/vList4"/>
    <dgm:cxn modelId="{40F36D86-7802-4133-9590-F1CBC660CFEE}" type="presParOf" srcId="{046DB003-8CFC-4200-ABFA-F0EF210AFDD2}" destId="{2C33302A-0711-481A-9347-85BEE2A16825}" srcOrd="0" destOrd="0" presId="urn:microsoft.com/office/officeart/2005/8/layout/vList4"/>
    <dgm:cxn modelId="{BCCEA3EB-71A1-41A5-B880-3244BA22A0F4}" type="presParOf" srcId="{046DB003-8CFC-4200-ABFA-F0EF210AFDD2}" destId="{A691343C-101C-48AA-B3CF-29EF1D97C23E}" srcOrd="1" destOrd="0" presId="urn:microsoft.com/office/officeart/2005/8/layout/vList4"/>
    <dgm:cxn modelId="{FAFFB9A2-348C-4D87-A5D4-2D1D6E3855E3}" type="presParOf" srcId="{046DB003-8CFC-4200-ABFA-F0EF210AFDD2}" destId="{4EE4307D-590B-4A22-AEDE-44C6FD998CC3}" srcOrd="2" destOrd="0" presId="urn:microsoft.com/office/officeart/2005/8/layout/vList4"/>
    <dgm:cxn modelId="{67250D88-84B3-4A4C-B41D-160E673D353D}" type="presParOf" srcId="{B3BE0963-06C6-4B1E-B693-08F734FA1246}" destId="{DF2907D3-EC62-4AC1-8EBE-51FD8C0BA0BA}" srcOrd="1" destOrd="0" presId="urn:microsoft.com/office/officeart/2005/8/layout/vList4"/>
    <dgm:cxn modelId="{17BD5550-99B4-45D7-B1ED-9AF2ABD51B62}" type="presParOf" srcId="{B3BE0963-06C6-4B1E-B693-08F734FA1246}" destId="{091FE0E8-7F20-4087-9CF2-3D3034471B12}" srcOrd="2" destOrd="0" presId="urn:microsoft.com/office/officeart/2005/8/layout/vList4"/>
    <dgm:cxn modelId="{E5634D1E-9E8E-4F74-A2E0-BE501E3CA3CD}" type="presParOf" srcId="{091FE0E8-7F20-4087-9CF2-3D3034471B12}" destId="{5BCBEB6C-1ADD-46B2-8F9E-A9B6F3CB6C2E}" srcOrd="0" destOrd="0" presId="urn:microsoft.com/office/officeart/2005/8/layout/vList4"/>
    <dgm:cxn modelId="{D6A0848B-F7C2-444F-9909-EF66C1AF459D}" type="presParOf" srcId="{091FE0E8-7F20-4087-9CF2-3D3034471B12}" destId="{0C9804E3-4285-4921-82E5-7DBB1ECA5B6D}" srcOrd="1" destOrd="0" presId="urn:microsoft.com/office/officeart/2005/8/layout/vList4"/>
    <dgm:cxn modelId="{3C67A239-AC66-468A-82B2-19F5BB1E0022}" type="presParOf" srcId="{091FE0E8-7F20-4087-9CF2-3D3034471B12}" destId="{2C7B4AE6-7B4C-4CA5-9A18-2FF229E5BA85}" srcOrd="2" destOrd="0" presId="urn:microsoft.com/office/officeart/2005/8/layout/vList4"/>
    <dgm:cxn modelId="{4A83878A-4407-4788-A6B4-6B55180B8A4C}" type="presParOf" srcId="{B3BE0963-06C6-4B1E-B693-08F734FA1246}" destId="{FC37F140-57C4-4429-AE9D-8D58E374983C}" srcOrd="3" destOrd="0" presId="urn:microsoft.com/office/officeart/2005/8/layout/vList4"/>
    <dgm:cxn modelId="{F9FE07D4-9F3A-4057-B3DD-E3C9C1D00757}" type="presParOf" srcId="{B3BE0963-06C6-4B1E-B693-08F734FA1246}" destId="{2B8A5C5F-4E1A-4EFF-B993-2E0A092CFD96}" srcOrd="4" destOrd="0" presId="urn:microsoft.com/office/officeart/2005/8/layout/vList4"/>
    <dgm:cxn modelId="{5221A3FA-AE17-43F4-AEDA-42E646AB85B3}" type="presParOf" srcId="{2B8A5C5F-4E1A-4EFF-B993-2E0A092CFD96}" destId="{F30C6F52-2DBE-44F8-95F8-44F6DCB22964}" srcOrd="0" destOrd="0" presId="urn:microsoft.com/office/officeart/2005/8/layout/vList4"/>
    <dgm:cxn modelId="{A68AE23C-59CB-4FF3-8BE2-0579020A2B58}" type="presParOf" srcId="{2B8A5C5F-4E1A-4EFF-B993-2E0A092CFD96}" destId="{E287D8E5-2C41-4D59-AD86-CAADB4545C86}" srcOrd="1" destOrd="0" presId="urn:microsoft.com/office/officeart/2005/8/layout/vList4"/>
    <dgm:cxn modelId="{71747DDC-DDA9-44FC-A22D-3A1A34A5F0A3}" type="presParOf" srcId="{2B8A5C5F-4E1A-4EFF-B993-2E0A092CFD96}" destId="{95CBEB03-5E79-4071-ABA5-E6CCB754E57B}"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3AF1E1-8960-4225-88EA-5482902269F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CA"/>
        </a:p>
      </dgm:t>
    </dgm:pt>
    <dgm:pt modelId="{46914FCC-0A0C-49E1-BA40-E5022D8186B3}">
      <dgm:prSet phldrT="[Text]"/>
      <dgm:spPr/>
      <dgm:t>
        <a:bodyPr/>
        <a:lstStyle/>
        <a:p>
          <a:r>
            <a:rPr lang="en-CA" dirty="0"/>
            <a:t>New Intranet site for Township staff</a:t>
          </a:r>
        </a:p>
        <a:p>
          <a:r>
            <a:rPr lang="en-CA" dirty="0"/>
            <a:t>Configuring, deploying and training staff on a new, internal web portal used to collaborate across various departments</a:t>
          </a:r>
        </a:p>
      </dgm:t>
    </dgm:pt>
    <dgm:pt modelId="{090D47A7-E8AC-4C1D-8957-9F1277FDBCE6}" type="parTrans" cxnId="{21C2459D-3FCE-42F4-B3FD-7F43C8BEFF4E}">
      <dgm:prSet/>
      <dgm:spPr/>
      <dgm:t>
        <a:bodyPr/>
        <a:lstStyle/>
        <a:p>
          <a:endParaRPr lang="en-CA"/>
        </a:p>
      </dgm:t>
    </dgm:pt>
    <dgm:pt modelId="{5B2EDE7A-DBE0-4F3E-9799-8897E0B6DDDC}" type="sibTrans" cxnId="{21C2459D-3FCE-42F4-B3FD-7F43C8BEFF4E}">
      <dgm:prSet/>
      <dgm:spPr/>
      <dgm:t>
        <a:bodyPr/>
        <a:lstStyle/>
        <a:p>
          <a:endParaRPr lang="en-CA"/>
        </a:p>
      </dgm:t>
    </dgm:pt>
    <dgm:pt modelId="{7D27C454-87ED-4FF4-AEB8-1A2B6A40EFA7}">
      <dgm:prSet phldrT="[Text]"/>
      <dgm:spPr/>
      <dgm:t>
        <a:bodyPr/>
        <a:lstStyle/>
        <a:p>
          <a:r>
            <a:rPr lang="en-CA" dirty="0"/>
            <a:t>SCADA Switch Replacement</a:t>
          </a:r>
        </a:p>
        <a:p>
          <a:r>
            <a:rPr lang="en-CA" dirty="0"/>
            <a:t>Replace aging switch hardware in order increase resiliency of SCADA sites in the Township Water / Waste Water network</a:t>
          </a:r>
        </a:p>
      </dgm:t>
    </dgm:pt>
    <dgm:pt modelId="{4EA4076F-261E-419D-85E8-6AF08302D078}" type="parTrans" cxnId="{D00A3F23-C5F6-4292-9CBB-B110ED5F6BAC}">
      <dgm:prSet/>
      <dgm:spPr/>
      <dgm:t>
        <a:bodyPr/>
        <a:lstStyle/>
        <a:p>
          <a:endParaRPr lang="en-CA"/>
        </a:p>
      </dgm:t>
    </dgm:pt>
    <dgm:pt modelId="{AB129C90-D88E-42EE-827B-26954F89EC41}" type="sibTrans" cxnId="{D00A3F23-C5F6-4292-9CBB-B110ED5F6BAC}">
      <dgm:prSet/>
      <dgm:spPr/>
      <dgm:t>
        <a:bodyPr/>
        <a:lstStyle/>
        <a:p>
          <a:endParaRPr lang="en-CA"/>
        </a:p>
      </dgm:t>
    </dgm:pt>
    <dgm:pt modelId="{803E4CF3-F1A2-4C5D-AC98-97A6D0B686D6}" type="pres">
      <dgm:prSet presAssocID="{933AF1E1-8960-4225-88EA-5482902269FC}" presName="Name0" presStyleCnt="0">
        <dgm:presLayoutVars>
          <dgm:dir/>
          <dgm:resizeHandles val="exact"/>
        </dgm:presLayoutVars>
      </dgm:prSet>
      <dgm:spPr/>
    </dgm:pt>
    <dgm:pt modelId="{0D156DA5-F170-48AD-A177-F5E4A1982E50}" type="pres">
      <dgm:prSet presAssocID="{46914FCC-0A0C-49E1-BA40-E5022D8186B3}" presName="composite" presStyleCnt="0"/>
      <dgm:spPr/>
    </dgm:pt>
    <dgm:pt modelId="{C9534D20-777C-43F5-AFB8-605B160194C1}" type="pres">
      <dgm:prSet presAssocID="{46914FCC-0A0C-49E1-BA40-E5022D8186B3}" presName="rect1" presStyleLbl="trAlignAcc1" presStyleIdx="0" presStyleCnt="2">
        <dgm:presLayoutVars>
          <dgm:bulletEnabled val="1"/>
        </dgm:presLayoutVars>
      </dgm:prSet>
      <dgm:spPr/>
    </dgm:pt>
    <dgm:pt modelId="{A0A3D500-0D7F-4C5D-B03E-4BDEEE9EBB2C}" type="pres">
      <dgm:prSet presAssocID="{46914FCC-0A0C-49E1-BA40-E5022D8186B3}" presName="rect2" presStyleLbl="fgImgPlace1" presStyleIdx="0" presStyleCnt="2" custLinFactNeighborX="-1114" custLinFactNeighborY="2972"/>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0000" t="5000" r="-10000" b="5000"/>
          </a:stretch>
        </a:blipFill>
      </dgm:spPr>
      <dgm:extLst>
        <a:ext uri="{E40237B7-FDA0-4F09-8148-C483321AD2D9}">
          <dgm14:cNvPr xmlns:dgm14="http://schemas.microsoft.com/office/drawing/2010/diagram" id="0" name="" descr="Influencer outline"/>
        </a:ext>
      </dgm:extLst>
    </dgm:pt>
    <dgm:pt modelId="{E1B897D2-D5C9-4552-9147-495762E04FB0}" type="pres">
      <dgm:prSet presAssocID="{5B2EDE7A-DBE0-4F3E-9799-8897E0B6DDDC}" presName="sibTrans" presStyleCnt="0"/>
      <dgm:spPr/>
    </dgm:pt>
    <dgm:pt modelId="{ED17308D-D469-4197-982A-E778C3343FFA}" type="pres">
      <dgm:prSet presAssocID="{7D27C454-87ED-4FF4-AEB8-1A2B6A40EFA7}" presName="composite" presStyleCnt="0"/>
      <dgm:spPr/>
    </dgm:pt>
    <dgm:pt modelId="{0A4836BB-D7AB-4E87-A4B2-9F7FB6A41626}" type="pres">
      <dgm:prSet presAssocID="{7D27C454-87ED-4FF4-AEB8-1A2B6A40EFA7}" presName="rect1" presStyleLbl="trAlignAcc1" presStyleIdx="1" presStyleCnt="2">
        <dgm:presLayoutVars>
          <dgm:bulletEnabled val="1"/>
        </dgm:presLayoutVars>
      </dgm:prSet>
      <dgm:spPr/>
    </dgm:pt>
    <dgm:pt modelId="{11689ABA-05D5-45EB-B068-AB34673ABE06}" type="pres">
      <dgm:prSet presAssocID="{7D27C454-87ED-4FF4-AEB8-1A2B6A40EFA7}" presName="rect2" presStyleLbl="fgImgPlace1" presStyleIdx="1" presStyleCnt="2" custLinFactNeighborX="-180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Wireless router with solid fill"/>
        </a:ext>
      </dgm:extLst>
    </dgm:pt>
  </dgm:ptLst>
  <dgm:cxnLst>
    <dgm:cxn modelId="{D00A3F23-C5F6-4292-9CBB-B110ED5F6BAC}" srcId="{933AF1E1-8960-4225-88EA-5482902269FC}" destId="{7D27C454-87ED-4FF4-AEB8-1A2B6A40EFA7}" srcOrd="1" destOrd="0" parTransId="{4EA4076F-261E-419D-85E8-6AF08302D078}" sibTransId="{AB129C90-D88E-42EE-827B-26954F89EC41}"/>
    <dgm:cxn modelId="{5753B944-A68F-460A-85ED-4F51FAB19E4C}" type="presOf" srcId="{46914FCC-0A0C-49E1-BA40-E5022D8186B3}" destId="{C9534D20-777C-43F5-AFB8-605B160194C1}" srcOrd="0" destOrd="0" presId="urn:microsoft.com/office/officeart/2008/layout/PictureStrips"/>
    <dgm:cxn modelId="{13407F7E-678B-4A4E-9B26-451D41905847}" type="presOf" srcId="{7D27C454-87ED-4FF4-AEB8-1A2B6A40EFA7}" destId="{0A4836BB-D7AB-4E87-A4B2-9F7FB6A41626}" srcOrd="0" destOrd="0" presId="urn:microsoft.com/office/officeart/2008/layout/PictureStrips"/>
    <dgm:cxn modelId="{21C2459D-3FCE-42F4-B3FD-7F43C8BEFF4E}" srcId="{933AF1E1-8960-4225-88EA-5482902269FC}" destId="{46914FCC-0A0C-49E1-BA40-E5022D8186B3}" srcOrd="0" destOrd="0" parTransId="{090D47A7-E8AC-4C1D-8957-9F1277FDBCE6}" sibTransId="{5B2EDE7A-DBE0-4F3E-9799-8897E0B6DDDC}"/>
    <dgm:cxn modelId="{9A215AF3-7646-44C3-ABC1-13599179976E}" type="presOf" srcId="{933AF1E1-8960-4225-88EA-5482902269FC}" destId="{803E4CF3-F1A2-4C5D-AC98-97A6D0B686D6}" srcOrd="0" destOrd="0" presId="urn:microsoft.com/office/officeart/2008/layout/PictureStrips"/>
    <dgm:cxn modelId="{159A09CA-ADCB-4035-8E34-9BF75AF9984A}" type="presParOf" srcId="{803E4CF3-F1A2-4C5D-AC98-97A6D0B686D6}" destId="{0D156DA5-F170-48AD-A177-F5E4A1982E50}" srcOrd="0" destOrd="0" presId="urn:microsoft.com/office/officeart/2008/layout/PictureStrips"/>
    <dgm:cxn modelId="{4052183D-0695-4F6A-9BFF-8C13F42FB4C7}" type="presParOf" srcId="{0D156DA5-F170-48AD-A177-F5E4A1982E50}" destId="{C9534D20-777C-43F5-AFB8-605B160194C1}" srcOrd="0" destOrd="0" presId="urn:microsoft.com/office/officeart/2008/layout/PictureStrips"/>
    <dgm:cxn modelId="{30E6025B-5C90-4DB9-8202-14A0FA1C092D}" type="presParOf" srcId="{0D156DA5-F170-48AD-A177-F5E4A1982E50}" destId="{A0A3D500-0D7F-4C5D-B03E-4BDEEE9EBB2C}" srcOrd="1" destOrd="0" presId="urn:microsoft.com/office/officeart/2008/layout/PictureStrips"/>
    <dgm:cxn modelId="{FB01756E-41BD-431F-AD84-EC9A0DE12A47}" type="presParOf" srcId="{803E4CF3-F1A2-4C5D-AC98-97A6D0B686D6}" destId="{E1B897D2-D5C9-4552-9147-495762E04FB0}" srcOrd="1" destOrd="0" presId="urn:microsoft.com/office/officeart/2008/layout/PictureStrips"/>
    <dgm:cxn modelId="{C700A5E2-79D5-474A-BF8B-4B98AEA5C6E9}" type="presParOf" srcId="{803E4CF3-F1A2-4C5D-AC98-97A6D0B686D6}" destId="{ED17308D-D469-4197-982A-E778C3343FFA}" srcOrd="2" destOrd="0" presId="urn:microsoft.com/office/officeart/2008/layout/PictureStrips"/>
    <dgm:cxn modelId="{CC017DC5-31B1-4406-B0BB-8545AFBC3545}" type="presParOf" srcId="{ED17308D-D469-4197-982A-E778C3343FFA}" destId="{0A4836BB-D7AB-4E87-A4B2-9F7FB6A41626}" srcOrd="0" destOrd="0" presId="urn:microsoft.com/office/officeart/2008/layout/PictureStrips"/>
    <dgm:cxn modelId="{9CCD2F96-B036-4401-938C-ED1CDA8A1CF8}" type="presParOf" srcId="{ED17308D-D469-4197-982A-E778C3343FFA}" destId="{11689ABA-05D5-45EB-B068-AB34673ABE0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C163B1-84BE-48AE-8C26-69746CDC34C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CA"/>
        </a:p>
      </dgm:t>
    </dgm:pt>
    <dgm:pt modelId="{C4F53CBD-F11C-44B4-B36B-6FF78D472234}">
      <dgm:prSet phldrT="[Text]"/>
      <dgm:spPr/>
      <dgm:t>
        <a:bodyPr/>
        <a:lstStyle/>
        <a:p>
          <a:r>
            <a:rPr lang="en-US" dirty="0"/>
            <a:t>Extending the public Wi-Fi Network</a:t>
          </a:r>
          <a:endParaRPr lang="en-CA" dirty="0"/>
        </a:p>
      </dgm:t>
    </dgm:pt>
    <dgm:pt modelId="{9CAA4F00-0156-480F-B7ED-21B259F0308D}" type="parTrans" cxnId="{754D8386-2C46-4D7F-807E-76D4449D2D2F}">
      <dgm:prSet/>
      <dgm:spPr/>
      <dgm:t>
        <a:bodyPr/>
        <a:lstStyle/>
        <a:p>
          <a:endParaRPr lang="en-CA"/>
        </a:p>
      </dgm:t>
    </dgm:pt>
    <dgm:pt modelId="{3A62EED5-F43E-4C64-AB6B-D2C9030C8B4C}" type="sibTrans" cxnId="{754D8386-2C46-4D7F-807E-76D4449D2D2F}">
      <dgm:prSet/>
      <dgm:spPr/>
      <dgm:t>
        <a:bodyPr/>
        <a:lstStyle/>
        <a:p>
          <a:endParaRPr lang="en-CA"/>
        </a:p>
      </dgm:t>
    </dgm:pt>
    <dgm:pt modelId="{6240B320-0958-4E9F-8D57-BA4C7A4544AD}">
      <dgm:prSet phldrT="[Text]"/>
      <dgm:spPr/>
      <dgm:t>
        <a:bodyPr/>
        <a:lstStyle/>
        <a:p>
          <a:r>
            <a:rPr lang="en-CA" dirty="0"/>
            <a:t>Implementing software for additional online resident services such as:</a:t>
          </a:r>
        </a:p>
      </dgm:t>
    </dgm:pt>
    <dgm:pt modelId="{FA3AEA75-2BAF-48E0-921B-BD353146F578}" type="parTrans" cxnId="{7B15E4A0-A69C-4B14-94F8-ACBBDC5B5C00}">
      <dgm:prSet/>
      <dgm:spPr/>
      <dgm:t>
        <a:bodyPr/>
        <a:lstStyle/>
        <a:p>
          <a:endParaRPr lang="en-CA"/>
        </a:p>
      </dgm:t>
    </dgm:pt>
    <dgm:pt modelId="{3519018F-8FA9-4581-B6D1-3AB76E58959E}" type="sibTrans" cxnId="{7B15E4A0-A69C-4B14-94F8-ACBBDC5B5C00}">
      <dgm:prSet/>
      <dgm:spPr/>
      <dgm:t>
        <a:bodyPr/>
        <a:lstStyle/>
        <a:p>
          <a:endParaRPr lang="en-CA"/>
        </a:p>
      </dgm:t>
    </dgm:pt>
    <dgm:pt modelId="{B02DBA80-F26C-40E1-90C3-7E9D6059EBE4}">
      <dgm:prSet phldrT="[Text]"/>
      <dgm:spPr/>
      <dgm:t>
        <a:bodyPr/>
        <a:lstStyle/>
        <a:p>
          <a:r>
            <a:rPr lang="en-CA" dirty="0"/>
            <a:t>Cyber Security Training Campaign</a:t>
          </a:r>
        </a:p>
        <a:p>
          <a:r>
            <a:rPr lang="en-CA" dirty="0"/>
            <a:t> Teach staff to recognize and defend against phishing emails, business email compromise, ransomware, and other common threats</a:t>
          </a:r>
        </a:p>
      </dgm:t>
    </dgm:pt>
    <dgm:pt modelId="{0B5F128E-4A8B-40AD-9D2C-C5C1A495FE20}" type="parTrans" cxnId="{EEDFD037-6001-4A3F-BF3C-A91D94B5163E}">
      <dgm:prSet/>
      <dgm:spPr/>
      <dgm:t>
        <a:bodyPr/>
        <a:lstStyle/>
        <a:p>
          <a:endParaRPr lang="en-CA"/>
        </a:p>
      </dgm:t>
    </dgm:pt>
    <dgm:pt modelId="{69FC7391-D105-400C-8389-8771AD618DD7}" type="sibTrans" cxnId="{EEDFD037-6001-4A3F-BF3C-A91D94B5163E}">
      <dgm:prSet/>
      <dgm:spPr/>
      <dgm:t>
        <a:bodyPr/>
        <a:lstStyle/>
        <a:p>
          <a:endParaRPr lang="en-CA"/>
        </a:p>
      </dgm:t>
    </dgm:pt>
    <dgm:pt modelId="{8BCE4E45-29DB-45B2-9E52-7C85754073CD}">
      <dgm:prSet/>
      <dgm:spPr/>
      <dgm:t>
        <a:bodyPr/>
        <a:lstStyle/>
        <a:p>
          <a:r>
            <a:rPr lang="en-CA"/>
            <a:t>Online Tax Billing</a:t>
          </a:r>
          <a:endParaRPr lang="en-CA" dirty="0"/>
        </a:p>
      </dgm:t>
    </dgm:pt>
    <dgm:pt modelId="{A354E652-D207-42CC-AEF9-C3556629EF62}" type="parTrans" cxnId="{72162FBD-2C09-482D-8CC1-4964C00A5790}">
      <dgm:prSet/>
      <dgm:spPr/>
      <dgm:t>
        <a:bodyPr/>
        <a:lstStyle/>
        <a:p>
          <a:endParaRPr lang="en-CA"/>
        </a:p>
      </dgm:t>
    </dgm:pt>
    <dgm:pt modelId="{D59E9008-EF61-4008-B490-5B64C58E3486}" type="sibTrans" cxnId="{72162FBD-2C09-482D-8CC1-4964C00A5790}">
      <dgm:prSet/>
      <dgm:spPr/>
      <dgm:t>
        <a:bodyPr/>
        <a:lstStyle/>
        <a:p>
          <a:endParaRPr lang="en-CA"/>
        </a:p>
      </dgm:t>
    </dgm:pt>
    <dgm:pt modelId="{4D2848A2-A0C8-44F6-A510-FAE5D8D57AC1}">
      <dgm:prSet/>
      <dgm:spPr/>
      <dgm:t>
        <a:bodyPr/>
        <a:lstStyle/>
        <a:p>
          <a:r>
            <a:rPr lang="en-CA" dirty="0"/>
            <a:t>Online Building Permit Applications</a:t>
          </a:r>
        </a:p>
      </dgm:t>
    </dgm:pt>
    <dgm:pt modelId="{57353B6E-8987-4506-A476-0C36BF9585F5}" type="parTrans" cxnId="{C9BB2B2F-F214-4411-9FD3-1FF41B91658C}">
      <dgm:prSet/>
      <dgm:spPr/>
      <dgm:t>
        <a:bodyPr/>
        <a:lstStyle/>
        <a:p>
          <a:endParaRPr lang="en-CA"/>
        </a:p>
      </dgm:t>
    </dgm:pt>
    <dgm:pt modelId="{B8AB17F1-DD94-4C64-BA67-9B755DC156BB}" type="sibTrans" cxnId="{C9BB2B2F-F214-4411-9FD3-1FF41B91658C}">
      <dgm:prSet/>
      <dgm:spPr/>
      <dgm:t>
        <a:bodyPr/>
        <a:lstStyle/>
        <a:p>
          <a:endParaRPr lang="en-CA"/>
        </a:p>
      </dgm:t>
    </dgm:pt>
    <dgm:pt modelId="{7C911923-8EC0-4631-B734-B5E8F77E8E48}">
      <dgm:prSet/>
      <dgm:spPr/>
      <dgm:t>
        <a:bodyPr/>
        <a:lstStyle/>
        <a:p>
          <a:r>
            <a:rPr lang="en-CA"/>
            <a:t>Online Bylaw Complaints</a:t>
          </a:r>
          <a:endParaRPr lang="en-CA" dirty="0"/>
        </a:p>
      </dgm:t>
    </dgm:pt>
    <dgm:pt modelId="{14D7CA6C-C60C-43A0-A899-3CB2FC542BC5}" type="parTrans" cxnId="{FE078B16-19F9-4A9C-9168-1A14DABB1E87}">
      <dgm:prSet/>
      <dgm:spPr/>
      <dgm:t>
        <a:bodyPr/>
        <a:lstStyle/>
        <a:p>
          <a:endParaRPr lang="en-CA"/>
        </a:p>
      </dgm:t>
    </dgm:pt>
    <dgm:pt modelId="{ECABB033-EF69-411B-B53B-E0C2BDBE0C9A}" type="sibTrans" cxnId="{FE078B16-19F9-4A9C-9168-1A14DABB1E87}">
      <dgm:prSet/>
      <dgm:spPr/>
      <dgm:t>
        <a:bodyPr/>
        <a:lstStyle/>
        <a:p>
          <a:endParaRPr lang="en-CA"/>
        </a:p>
      </dgm:t>
    </dgm:pt>
    <dgm:pt modelId="{1624A3D2-5BAE-4BAF-A7CF-E056E0F279E0}" type="pres">
      <dgm:prSet presAssocID="{98C163B1-84BE-48AE-8C26-69746CDC34CA}" presName="Name0" presStyleCnt="0">
        <dgm:presLayoutVars>
          <dgm:dir/>
          <dgm:resizeHandles val="exact"/>
        </dgm:presLayoutVars>
      </dgm:prSet>
      <dgm:spPr/>
    </dgm:pt>
    <dgm:pt modelId="{ADCA3092-5DF5-495A-96BB-506CACE3C675}" type="pres">
      <dgm:prSet presAssocID="{C4F53CBD-F11C-44B4-B36B-6FF78D472234}" presName="composite" presStyleCnt="0"/>
      <dgm:spPr/>
    </dgm:pt>
    <dgm:pt modelId="{C432B6B0-CECD-4D87-A384-2E724C3B96E2}" type="pres">
      <dgm:prSet presAssocID="{C4F53CBD-F11C-44B4-B36B-6FF78D472234}" presName="rect1" presStyleLbl="trAlignAcc1" presStyleIdx="0" presStyleCnt="3">
        <dgm:presLayoutVars>
          <dgm:bulletEnabled val="1"/>
        </dgm:presLayoutVars>
      </dgm:prSet>
      <dgm:spPr/>
    </dgm:pt>
    <dgm:pt modelId="{7F55514D-2213-4C39-A02E-A47B81346E5E}" type="pres">
      <dgm:prSet presAssocID="{C4F53CBD-F11C-44B4-B36B-6FF78D472234}"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Wireless with solid fill"/>
        </a:ext>
      </dgm:extLst>
    </dgm:pt>
    <dgm:pt modelId="{6AE4B908-469D-4E79-B07C-6851DEAE4F4E}" type="pres">
      <dgm:prSet presAssocID="{3A62EED5-F43E-4C64-AB6B-D2C9030C8B4C}" presName="sibTrans" presStyleCnt="0"/>
      <dgm:spPr/>
    </dgm:pt>
    <dgm:pt modelId="{FD10CD09-36EB-4210-9C7C-6FEF32D473C9}" type="pres">
      <dgm:prSet presAssocID="{6240B320-0958-4E9F-8D57-BA4C7A4544AD}" presName="composite" presStyleCnt="0"/>
      <dgm:spPr/>
    </dgm:pt>
    <dgm:pt modelId="{46F8A161-1FAB-424E-B76F-9AE080966BB0}" type="pres">
      <dgm:prSet presAssocID="{6240B320-0958-4E9F-8D57-BA4C7A4544AD}" presName="rect1" presStyleLbl="trAlignAcc1" presStyleIdx="1" presStyleCnt="3">
        <dgm:presLayoutVars>
          <dgm:bulletEnabled val="1"/>
        </dgm:presLayoutVars>
      </dgm:prSet>
      <dgm:spPr/>
    </dgm:pt>
    <dgm:pt modelId="{EB85008F-5B84-42BD-BAFE-8CD5281AFC4A}" type="pres">
      <dgm:prSet presAssocID="{6240B320-0958-4E9F-8D57-BA4C7A4544AD}" presName="rect2" presStyleLbl="fgImgPlac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Syncing cloud with solid fill"/>
        </a:ext>
      </dgm:extLst>
    </dgm:pt>
    <dgm:pt modelId="{FF4E8D9C-A814-4DFF-A216-7B0F0BF80DB1}" type="pres">
      <dgm:prSet presAssocID="{3519018F-8FA9-4581-B6D1-3AB76E58959E}" presName="sibTrans" presStyleCnt="0"/>
      <dgm:spPr/>
    </dgm:pt>
    <dgm:pt modelId="{C6816677-3356-408B-8D9C-6C062644FFC6}" type="pres">
      <dgm:prSet presAssocID="{B02DBA80-F26C-40E1-90C3-7E9D6059EBE4}" presName="composite" presStyleCnt="0"/>
      <dgm:spPr/>
    </dgm:pt>
    <dgm:pt modelId="{567C1D80-509B-4E2F-8E2A-81B37A5BDFFE}" type="pres">
      <dgm:prSet presAssocID="{B02DBA80-F26C-40E1-90C3-7E9D6059EBE4}" presName="rect1" presStyleLbl="trAlignAcc1" presStyleIdx="2" presStyleCnt="3" custLinFactNeighborX="390">
        <dgm:presLayoutVars>
          <dgm:bulletEnabled val="1"/>
        </dgm:presLayoutVars>
      </dgm:prSet>
      <dgm:spPr/>
    </dgm:pt>
    <dgm:pt modelId="{085CF74F-1CF9-4FC7-BE28-19CE9DAC4211}" type="pres">
      <dgm:prSet presAssocID="{B02DBA80-F26C-40E1-90C3-7E9D6059EBE4}" presName="rect2" presStyleLbl="fgImgPlace1" presStyleIdx="2" presStyleCnt="3" custLinFactNeighborX="182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Police male with solid fill"/>
        </a:ext>
      </dgm:extLst>
    </dgm:pt>
  </dgm:ptLst>
  <dgm:cxnLst>
    <dgm:cxn modelId="{3AB11E02-065B-4592-84CE-6206C27A851F}" type="presOf" srcId="{7C911923-8EC0-4631-B734-B5E8F77E8E48}" destId="{46F8A161-1FAB-424E-B76F-9AE080966BB0}" srcOrd="0" destOrd="3" presId="urn:microsoft.com/office/officeart/2008/layout/PictureStrips"/>
    <dgm:cxn modelId="{FE078B16-19F9-4A9C-9168-1A14DABB1E87}" srcId="{6240B320-0958-4E9F-8D57-BA4C7A4544AD}" destId="{7C911923-8EC0-4631-B734-B5E8F77E8E48}" srcOrd="2" destOrd="0" parTransId="{14D7CA6C-C60C-43A0-A899-3CB2FC542BC5}" sibTransId="{ECABB033-EF69-411B-B53B-E0C2BDBE0C9A}"/>
    <dgm:cxn modelId="{039B181A-67D1-41B4-A7CD-25EC949CAFD1}" type="presOf" srcId="{98C163B1-84BE-48AE-8C26-69746CDC34CA}" destId="{1624A3D2-5BAE-4BAF-A7CF-E056E0F279E0}" srcOrd="0" destOrd="0" presId="urn:microsoft.com/office/officeart/2008/layout/PictureStrips"/>
    <dgm:cxn modelId="{C9BB2B2F-F214-4411-9FD3-1FF41B91658C}" srcId="{6240B320-0958-4E9F-8D57-BA4C7A4544AD}" destId="{4D2848A2-A0C8-44F6-A510-FAE5D8D57AC1}" srcOrd="1" destOrd="0" parTransId="{57353B6E-8987-4506-A476-0C36BF9585F5}" sibTransId="{B8AB17F1-DD94-4C64-BA67-9B755DC156BB}"/>
    <dgm:cxn modelId="{EEDFD037-6001-4A3F-BF3C-A91D94B5163E}" srcId="{98C163B1-84BE-48AE-8C26-69746CDC34CA}" destId="{B02DBA80-F26C-40E1-90C3-7E9D6059EBE4}" srcOrd="2" destOrd="0" parTransId="{0B5F128E-4A8B-40AD-9D2C-C5C1A495FE20}" sibTransId="{69FC7391-D105-400C-8389-8771AD618DD7}"/>
    <dgm:cxn modelId="{1EF4D556-1025-44EC-8255-5E9FFF13108E}" type="presOf" srcId="{4D2848A2-A0C8-44F6-A510-FAE5D8D57AC1}" destId="{46F8A161-1FAB-424E-B76F-9AE080966BB0}" srcOrd="0" destOrd="2" presId="urn:microsoft.com/office/officeart/2008/layout/PictureStrips"/>
    <dgm:cxn modelId="{E3F8D97D-50E7-4D68-87A2-D5031AF464B5}" type="presOf" srcId="{B02DBA80-F26C-40E1-90C3-7E9D6059EBE4}" destId="{567C1D80-509B-4E2F-8E2A-81B37A5BDFFE}" srcOrd="0" destOrd="0" presId="urn:microsoft.com/office/officeart/2008/layout/PictureStrips"/>
    <dgm:cxn modelId="{754D8386-2C46-4D7F-807E-76D4449D2D2F}" srcId="{98C163B1-84BE-48AE-8C26-69746CDC34CA}" destId="{C4F53CBD-F11C-44B4-B36B-6FF78D472234}" srcOrd="0" destOrd="0" parTransId="{9CAA4F00-0156-480F-B7ED-21B259F0308D}" sibTransId="{3A62EED5-F43E-4C64-AB6B-D2C9030C8B4C}"/>
    <dgm:cxn modelId="{7B15E4A0-A69C-4B14-94F8-ACBBDC5B5C00}" srcId="{98C163B1-84BE-48AE-8C26-69746CDC34CA}" destId="{6240B320-0958-4E9F-8D57-BA4C7A4544AD}" srcOrd="1" destOrd="0" parTransId="{FA3AEA75-2BAF-48E0-921B-BD353146F578}" sibTransId="{3519018F-8FA9-4581-B6D1-3AB76E58959E}"/>
    <dgm:cxn modelId="{61FCF1B2-5305-48F6-A615-98D318FC770C}" type="presOf" srcId="{8BCE4E45-29DB-45B2-9E52-7C85754073CD}" destId="{46F8A161-1FAB-424E-B76F-9AE080966BB0}" srcOrd="0" destOrd="1" presId="urn:microsoft.com/office/officeart/2008/layout/PictureStrips"/>
    <dgm:cxn modelId="{72162FBD-2C09-482D-8CC1-4964C00A5790}" srcId="{6240B320-0958-4E9F-8D57-BA4C7A4544AD}" destId="{8BCE4E45-29DB-45B2-9E52-7C85754073CD}" srcOrd="0" destOrd="0" parTransId="{A354E652-D207-42CC-AEF9-C3556629EF62}" sibTransId="{D59E9008-EF61-4008-B490-5B64C58E3486}"/>
    <dgm:cxn modelId="{70F168CF-E7F7-444F-A863-A29BB3C05568}" type="presOf" srcId="{C4F53CBD-F11C-44B4-B36B-6FF78D472234}" destId="{C432B6B0-CECD-4D87-A384-2E724C3B96E2}" srcOrd="0" destOrd="0" presId="urn:microsoft.com/office/officeart/2008/layout/PictureStrips"/>
    <dgm:cxn modelId="{7A4D50DF-EA19-4064-90FC-EC378BF6FA27}" type="presOf" srcId="{6240B320-0958-4E9F-8D57-BA4C7A4544AD}" destId="{46F8A161-1FAB-424E-B76F-9AE080966BB0}" srcOrd="0" destOrd="0" presId="urn:microsoft.com/office/officeart/2008/layout/PictureStrips"/>
    <dgm:cxn modelId="{FCDDD75C-02D2-4884-861B-75A4E7472752}" type="presParOf" srcId="{1624A3D2-5BAE-4BAF-A7CF-E056E0F279E0}" destId="{ADCA3092-5DF5-495A-96BB-506CACE3C675}" srcOrd="0" destOrd="0" presId="urn:microsoft.com/office/officeart/2008/layout/PictureStrips"/>
    <dgm:cxn modelId="{79C2BC4C-29BF-4E91-AEAF-AF114AFE6BF2}" type="presParOf" srcId="{ADCA3092-5DF5-495A-96BB-506CACE3C675}" destId="{C432B6B0-CECD-4D87-A384-2E724C3B96E2}" srcOrd="0" destOrd="0" presId="urn:microsoft.com/office/officeart/2008/layout/PictureStrips"/>
    <dgm:cxn modelId="{C5C6D2B5-0E79-44FC-A543-9F1AFAA1E4D2}" type="presParOf" srcId="{ADCA3092-5DF5-495A-96BB-506CACE3C675}" destId="{7F55514D-2213-4C39-A02E-A47B81346E5E}" srcOrd="1" destOrd="0" presId="urn:microsoft.com/office/officeart/2008/layout/PictureStrips"/>
    <dgm:cxn modelId="{FED33AC9-D450-416E-9B0A-01BA098F2540}" type="presParOf" srcId="{1624A3D2-5BAE-4BAF-A7CF-E056E0F279E0}" destId="{6AE4B908-469D-4E79-B07C-6851DEAE4F4E}" srcOrd="1" destOrd="0" presId="urn:microsoft.com/office/officeart/2008/layout/PictureStrips"/>
    <dgm:cxn modelId="{CF9DAD87-2E67-4851-99B5-1F2169BFF6C7}" type="presParOf" srcId="{1624A3D2-5BAE-4BAF-A7CF-E056E0F279E0}" destId="{FD10CD09-36EB-4210-9C7C-6FEF32D473C9}" srcOrd="2" destOrd="0" presId="urn:microsoft.com/office/officeart/2008/layout/PictureStrips"/>
    <dgm:cxn modelId="{8F92E5B0-3837-4D6E-B5F3-EA9AC8153428}" type="presParOf" srcId="{FD10CD09-36EB-4210-9C7C-6FEF32D473C9}" destId="{46F8A161-1FAB-424E-B76F-9AE080966BB0}" srcOrd="0" destOrd="0" presId="urn:microsoft.com/office/officeart/2008/layout/PictureStrips"/>
    <dgm:cxn modelId="{70CFE9D0-B560-4F17-93F3-834011F25B6C}" type="presParOf" srcId="{FD10CD09-36EB-4210-9C7C-6FEF32D473C9}" destId="{EB85008F-5B84-42BD-BAFE-8CD5281AFC4A}" srcOrd="1" destOrd="0" presId="urn:microsoft.com/office/officeart/2008/layout/PictureStrips"/>
    <dgm:cxn modelId="{CA9CCA54-3419-4AC9-8051-7A47177512E7}" type="presParOf" srcId="{1624A3D2-5BAE-4BAF-A7CF-E056E0F279E0}" destId="{FF4E8D9C-A814-4DFF-A216-7B0F0BF80DB1}" srcOrd="3" destOrd="0" presId="urn:microsoft.com/office/officeart/2008/layout/PictureStrips"/>
    <dgm:cxn modelId="{FFC0F087-B9A0-4967-B940-DC3E1131A24C}" type="presParOf" srcId="{1624A3D2-5BAE-4BAF-A7CF-E056E0F279E0}" destId="{C6816677-3356-408B-8D9C-6C062644FFC6}" srcOrd="4" destOrd="0" presId="urn:microsoft.com/office/officeart/2008/layout/PictureStrips"/>
    <dgm:cxn modelId="{347FE199-9EA1-4A25-974B-3A5053A1C959}" type="presParOf" srcId="{C6816677-3356-408B-8D9C-6C062644FFC6}" destId="{567C1D80-509B-4E2F-8E2A-81B37A5BDFFE}" srcOrd="0" destOrd="0" presId="urn:microsoft.com/office/officeart/2008/layout/PictureStrips"/>
    <dgm:cxn modelId="{545AB4B7-221F-4A90-95EC-2373821D659D}" type="presParOf" srcId="{C6816677-3356-408B-8D9C-6C062644FFC6}" destId="{085CF74F-1CF9-4FC7-BE28-19CE9DAC4211}"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4FEF1-DB70-4563-8197-8BFFD2101258}">
      <dsp:nvSpPr>
        <dsp:cNvPr id="0" name=""/>
        <dsp:cNvSpPr/>
      </dsp:nvSpPr>
      <dsp:spPr>
        <a:xfrm>
          <a:off x="4225814" y="151"/>
          <a:ext cx="2115736" cy="1145009"/>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00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Managing Director of Corporate Services &amp; Treasurer</a:t>
          </a:r>
          <a:endParaRPr lang="en-CA" sz="1500" kern="1200" dirty="0"/>
        </a:p>
      </dsp:txBody>
      <dsp:txXfrm>
        <a:off x="4259350" y="33687"/>
        <a:ext cx="2048664" cy="1077937"/>
      </dsp:txXfrm>
    </dsp:sp>
    <dsp:sp modelId="{A222661C-5DD8-4FFD-AB0C-A8752F7E25AA}">
      <dsp:nvSpPr>
        <dsp:cNvPr id="0" name=""/>
        <dsp:cNvSpPr/>
      </dsp:nvSpPr>
      <dsp:spPr>
        <a:xfrm>
          <a:off x="5237962" y="1145160"/>
          <a:ext cx="91440" cy="458003"/>
        </a:xfrm>
        <a:custGeom>
          <a:avLst/>
          <a:gdLst/>
          <a:ahLst/>
          <a:cxnLst/>
          <a:rect l="0" t="0" r="0" b="0"/>
          <a:pathLst>
            <a:path>
              <a:moveTo>
                <a:pt x="45720" y="0"/>
              </a:moveTo>
              <a:lnTo>
                <a:pt x="45720" y="458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6F1E2F-2C17-4519-A05D-5F6AC4132AF1}">
      <dsp:nvSpPr>
        <dsp:cNvPr id="0" name=""/>
        <dsp:cNvSpPr/>
      </dsp:nvSpPr>
      <dsp:spPr>
        <a:xfrm>
          <a:off x="4225814" y="1603164"/>
          <a:ext cx="2115736" cy="1145009"/>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00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Manager of IT</a:t>
          </a:r>
          <a:endParaRPr lang="en-CA" sz="1500" kern="1200" dirty="0"/>
        </a:p>
      </dsp:txBody>
      <dsp:txXfrm>
        <a:off x="4259350" y="1636700"/>
        <a:ext cx="2048664" cy="1077937"/>
      </dsp:txXfrm>
    </dsp:sp>
    <dsp:sp modelId="{E59AF288-9F5F-4C93-83CA-CAA0797B02C1}">
      <dsp:nvSpPr>
        <dsp:cNvPr id="0" name=""/>
        <dsp:cNvSpPr/>
      </dsp:nvSpPr>
      <dsp:spPr>
        <a:xfrm>
          <a:off x="1337196" y="2748173"/>
          <a:ext cx="3946485" cy="458003"/>
        </a:xfrm>
        <a:custGeom>
          <a:avLst/>
          <a:gdLst/>
          <a:ahLst/>
          <a:cxnLst/>
          <a:rect l="0" t="0" r="0" b="0"/>
          <a:pathLst>
            <a:path>
              <a:moveTo>
                <a:pt x="3946485" y="0"/>
              </a:moveTo>
              <a:lnTo>
                <a:pt x="3946485" y="229001"/>
              </a:lnTo>
              <a:lnTo>
                <a:pt x="0" y="229001"/>
              </a:lnTo>
              <a:lnTo>
                <a:pt x="0"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4EC1C-43C4-44C2-8C36-504554F960F4}">
      <dsp:nvSpPr>
        <dsp:cNvPr id="0" name=""/>
        <dsp:cNvSpPr/>
      </dsp:nvSpPr>
      <dsp:spPr>
        <a:xfrm>
          <a:off x="279328" y="3206177"/>
          <a:ext cx="2115736" cy="1145009"/>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00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Supervisor of IT</a:t>
          </a:r>
          <a:endParaRPr lang="en-CA" sz="1500" kern="1200" dirty="0"/>
        </a:p>
      </dsp:txBody>
      <dsp:txXfrm>
        <a:off x="312864" y="3239713"/>
        <a:ext cx="2048664" cy="1077937"/>
      </dsp:txXfrm>
    </dsp:sp>
    <dsp:sp modelId="{6AD52C82-346C-4183-BCF1-1E1D069D8BE7}">
      <dsp:nvSpPr>
        <dsp:cNvPr id="0" name=""/>
        <dsp:cNvSpPr/>
      </dsp:nvSpPr>
      <dsp:spPr>
        <a:xfrm>
          <a:off x="3942304" y="2748173"/>
          <a:ext cx="1341378" cy="458003"/>
        </a:xfrm>
        <a:custGeom>
          <a:avLst/>
          <a:gdLst/>
          <a:ahLst/>
          <a:cxnLst/>
          <a:rect l="0" t="0" r="0" b="0"/>
          <a:pathLst>
            <a:path>
              <a:moveTo>
                <a:pt x="1341378" y="0"/>
              </a:moveTo>
              <a:lnTo>
                <a:pt x="1341378" y="229001"/>
              </a:lnTo>
              <a:lnTo>
                <a:pt x="0" y="229001"/>
              </a:lnTo>
              <a:lnTo>
                <a:pt x="0"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0CE459-7F19-43EF-BE86-E3C55B1ECB1F}">
      <dsp:nvSpPr>
        <dsp:cNvPr id="0" name=""/>
        <dsp:cNvSpPr/>
      </dsp:nvSpPr>
      <dsp:spPr>
        <a:xfrm>
          <a:off x="2884436" y="3206177"/>
          <a:ext cx="2115736" cy="1145009"/>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00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System Analyst</a:t>
          </a:r>
          <a:endParaRPr lang="en-CA" sz="1500" kern="1200" dirty="0"/>
        </a:p>
      </dsp:txBody>
      <dsp:txXfrm>
        <a:off x="2917972" y="3239713"/>
        <a:ext cx="2048664" cy="1077937"/>
      </dsp:txXfrm>
    </dsp:sp>
    <dsp:sp modelId="{87C94597-1946-4937-A167-44C7A0EE0952}">
      <dsp:nvSpPr>
        <dsp:cNvPr id="0" name=""/>
        <dsp:cNvSpPr/>
      </dsp:nvSpPr>
      <dsp:spPr>
        <a:xfrm>
          <a:off x="5283682" y="2748173"/>
          <a:ext cx="1289612" cy="458003"/>
        </a:xfrm>
        <a:custGeom>
          <a:avLst/>
          <a:gdLst/>
          <a:ahLst/>
          <a:cxnLst/>
          <a:rect l="0" t="0" r="0" b="0"/>
          <a:pathLst>
            <a:path>
              <a:moveTo>
                <a:pt x="0" y="0"/>
              </a:moveTo>
              <a:lnTo>
                <a:pt x="0" y="229001"/>
              </a:lnTo>
              <a:lnTo>
                <a:pt x="1289612" y="229001"/>
              </a:lnTo>
              <a:lnTo>
                <a:pt x="1289612"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88229C-6435-4F92-8A90-D6F1B7BB27C5}">
      <dsp:nvSpPr>
        <dsp:cNvPr id="0" name=""/>
        <dsp:cNvSpPr/>
      </dsp:nvSpPr>
      <dsp:spPr>
        <a:xfrm>
          <a:off x="5515427" y="3206177"/>
          <a:ext cx="2115736" cy="1145009"/>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00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Support Technician</a:t>
          </a:r>
          <a:endParaRPr lang="en-CA" sz="1500" kern="1200" dirty="0"/>
        </a:p>
      </dsp:txBody>
      <dsp:txXfrm>
        <a:off x="5548963" y="3239713"/>
        <a:ext cx="2048664" cy="1077937"/>
      </dsp:txXfrm>
    </dsp:sp>
    <dsp:sp modelId="{E036D095-89EB-4B2C-ADDF-B1C6996909D3}">
      <dsp:nvSpPr>
        <dsp:cNvPr id="0" name=""/>
        <dsp:cNvSpPr/>
      </dsp:nvSpPr>
      <dsp:spPr>
        <a:xfrm>
          <a:off x="5283682" y="2748173"/>
          <a:ext cx="3920603" cy="458003"/>
        </a:xfrm>
        <a:custGeom>
          <a:avLst/>
          <a:gdLst/>
          <a:ahLst/>
          <a:cxnLst/>
          <a:rect l="0" t="0" r="0" b="0"/>
          <a:pathLst>
            <a:path>
              <a:moveTo>
                <a:pt x="0" y="0"/>
              </a:moveTo>
              <a:lnTo>
                <a:pt x="0" y="229001"/>
              </a:lnTo>
              <a:lnTo>
                <a:pt x="3920603" y="229001"/>
              </a:lnTo>
              <a:lnTo>
                <a:pt x="3920603"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8B096A-91F0-411C-B825-27046842A7C8}">
      <dsp:nvSpPr>
        <dsp:cNvPr id="0" name=""/>
        <dsp:cNvSpPr/>
      </dsp:nvSpPr>
      <dsp:spPr>
        <a:xfrm>
          <a:off x="8146417" y="3206177"/>
          <a:ext cx="2115736" cy="1145009"/>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00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Application Support Analyst</a:t>
          </a:r>
          <a:endParaRPr lang="en-CA" sz="1500" kern="1200" dirty="0"/>
        </a:p>
      </dsp:txBody>
      <dsp:txXfrm>
        <a:off x="8179953" y="3239713"/>
        <a:ext cx="2048664" cy="107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302A-0711-481A-9347-85BEE2A16825}">
      <dsp:nvSpPr>
        <dsp:cNvPr id="0" name=""/>
        <dsp:cNvSpPr/>
      </dsp:nvSpPr>
      <dsp:spPr>
        <a:xfrm>
          <a:off x="0" y="0"/>
          <a:ext cx="4998020" cy="152978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IT Support for all Township Departments</a:t>
          </a:r>
          <a:endParaRPr lang="en-CA" sz="2500" kern="1200" dirty="0"/>
        </a:p>
      </dsp:txBody>
      <dsp:txXfrm>
        <a:off x="1152583" y="0"/>
        <a:ext cx="3845437" cy="1529788"/>
      </dsp:txXfrm>
    </dsp:sp>
    <dsp:sp modelId="{A691343C-101C-48AA-B3CF-29EF1D97C23E}">
      <dsp:nvSpPr>
        <dsp:cNvPr id="0" name=""/>
        <dsp:cNvSpPr/>
      </dsp:nvSpPr>
      <dsp:spPr>
        <a:xfrm>
          <a:off x="152978" y="152978"/>
          <a:ext cx="999604" cy="12238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CBEB6C-1ADD-46B2-8F9E-A9B6F3CB6C2E}">
      <dsp:nvSpPr>
        <dsp:cNvPr id="0" name=""/>
        <dsp:cNvSpPr/>
      </dsp:nvSpPr>
      <dsp:spPr>
        <a:xfrm>
          <a:off x="0" y="1682767"/>
          <a:ext cx="4998020" cy="152978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Protect Township from Cyber Security Threats</a:t>
          </a:r>
          <a:endParaRPr lang="en-CA" sz="2500" kern="1200" dirty="0"/>
        </a:p>
      </dsp:txBody>
      <dsp:txXfrm>
        <a:off x="1152583" y="1682767"/>
        <a:ext cx="3845437" cy="1529788"/>
      </dsp:txXfrm>
    </dsp:sp>
    <dsp:sp modelId="{0C9804E3-4285-4921-82E5-7DBB1ECA5B6D}">
      <dsp:nvSpPr>
        <dsp:cNvPr id="0" name=""/>
        <dsp:cNvSpPr/>
      </dsp:nvSpPr>
      <dsp:spPr>
        <a:xfrm>
          <a:off x="152978" y="1835746"/>
          <a:ext cx="999604" cy="12238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0C6F52-2DBE-44F8-95F8-44F6DCB22964}">
      <dsp:nvSpPr>
        <dsp:cNvPr id="0" name=""/>
        <dsp:cNvSpPr/>
      </dsp:nvSpPr>
      <dsp:spPr>
        <a:xfrm>
          <a:off x="0" y="3365534"/>
          <a:ext cx="4998020" cy="152978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Maintain Township Water / Wastewater SCADA Systems</a:t>
          </a:r>
          <a:endParaRPr lang="en-CA" sz="2500" kern="1200" dirty="0"/>
        </a:p>
      </dsp:txBody>
      <dsp:txXfrm>
        <a:off x="1152583" y="3365534"/>
        <a:ext cx="3845437" cy="1529788"/>
      </dsp:txXfrm>
    </dsp:sp>
    <dsp:sp modelId="{E287D8E5-2C41-4D59-AD86-CAADB4545C86}">
      <dsp:nvSpPr>
        <dsp:cNvPr id="0" name=""/>
        <dsp:cNvSpPr/>
      </dsp:nvSpPr>
      <dsp:spPr>
        <a:xfrm>
          <a:off x="152978" y="3518513"/>
          <a:ext cx="999604" cy="122383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302A-0711-481A-9347-85BEE2A16825}">
      <dsp:nvSpPr>
        <dsp:cNvPr id="0" name=""/>
        <dsp:cNvSpPr/>
      </dsp:nvSpPr>
      <dsp:spPr>
        <a:xfrm>
          <a:off x="0" y="0"/>
          <a:ext cx="5409848" cy="152978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Technology Training for Township Staff</a:t>
          </a:r>
          <a:endParaRPr lang="en-CA" sz="2500" kern="1200" dirty="0"/>
        </a:p>
      </dsp:txBody>
      <dsp:txXfrm>
        <a:off x="1234948" y="0"/>
        <a:ext cx="4174899" cy="1529788"/>
      </dsp:txXfrm>
    </dsp:sp>
    <dsp:sp modelId="{A691343C-101C-48AA-B3CF-29EF1D97C23E}">
      <dsp:nvSpPr>
        <dsp:cNvPr id="0" name=""/>
        <dsp:cNvSpPr/>
      </dsp:nvSpPr>
      <dsp:spPr>
        <a:xfrm>
          <a:off x="152978" y="152978"/>
          <a:ext cx="1081969" cy="12238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CBEB6C-1ADD-46B2-8F9E-A9B6F3CB6C2E}">
      <dsp:nvSpPr>
        <dsp:cNvPr id="0" name=""/>
        <dsp:cNvSpPr/>
      </dsp:nvSpPr>
      <dsp:spPr>
        <a:xfrm>
          <a:off x="0" y="1682767"/>
          <a:ext cx="5409848" cy="152978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Implement New Technology Projects to Automate Staff Processes and Find Efficiencies</a:t>
          </a:r>
          <a:endParaRPr lang="en-CA" sz="2500" kern="1200" dirty="0"/>
        </a:p>
      </dsp:txBody>
      <dsp:txXfrm>
        <a:off x="1234948" y="1682767"/>
        <a:ext cx="4174899" cy="1529788"/>
      </dsp:txXfrm>
    </dsp:sp>
    <dsp:sp modelId="{0C9804E3-4285-4921-82E5-7DBB1ECA5B6D}">
      <dsp:nvSpPr>
        <dsp:cNvPr id="0" name=""/>
        <dsp:cNvSpPr/>
      </dsp:nvSpPr>
      <dsp:spPr>
        <a:xfrm>
          <a:off x="152978" y="1835746"/>
          <a:ext cx="1081969" cy="12238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0C6F52-2DBE-44F8-95F8-44F6DCB22964}">
      <dsp:nvSpPr>
        <dsp:cNvPr id="0" name=""/>
        <dsp:cNvSpPr/>
      </dsp:nvSpPr>
      <dsp:spPr>
        <a:xfrm>
          <a:off x="0" y="3365534"/>
          <a:ext cx="5409848" cy="1529788"/>
        </a:xfrm>
        <a:prstGeom prst="roundRect">
          <a:avLst>
            <a:gd name="adj" fmla="val 10000"/>
          </a:avLst>
        </a:prstGeom>
        <a:solidFill>
          <a:srgbClr val="0078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Shared IT Services for the Town of Minto and Centre Wellington Hydro</a:t>
          </a:r>
          <a:endParaRPr lang="en-CA" sz="2500" kern="1200" dirty="0"/>
        </a:p>
      </dsp:txBody>
      <dsp:txXfrm>
        <a:off x="1234948" y="3365534"/>
        <a:ext cx="4174899" cy="1529788"/>
      </dsp:txXfrm>
    </dsp:sp>
    <dsp:sp modelId="{E287D8E5-2C41-4D59-AD86-CAADB4545C86}">
      <dsp:nvSpPr>
        <dsp:cNvPr id="0" name=""/>
        <dsp:cNvSpPr/>
      </dsp:nvSpPr>
      <dsp:spPr>
        <a:xfrm>
          <a:off x="152978" y="3518513"/>
          <a:ext cx="1081969" cy="122383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34D20-777C-43F5-AFB8-605B160194C1}">
      <dsp:nvSpPr>
        <dsp:cNvPr id="0" name=""/>
        <dsp:cNvSpPr/>
      </dsp:nvSpPr>
      <dsp:spPr>
        <a:xfrm>
          <a:off x="467329" y="271493"/>
          <a:ext cx="4344877" cy="135777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9666"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t>New Intranet site for Township staff</a:t>
          </a:r>
        </a:p>
        <a:p>
          <a:pPr marL="0" lvl="0" indent="0" algn="l" defTabSz="711200">
            <a:lnSpc>
              <a:spcPct val="90000"/>
            </a:lnSpc>
            <a:spcBef>
              <a:spcPct val="0"/>
            </a:spcBef>
            <a:spcAft>
              <a:spcPct val="35000"/>
            </a:spcAft>
            <a:buNone/>
          </a:pPr>
          <a:r>
            <a:rPr lang="en-CA" sz="1600" kern="1200" dirty="0"/>
            <a:t>Configuring, deploying and training staff on a new, internal web portal used to collaborate across various departments</a:t>
          </a:r>
        </a:p>
      </dsp:txBody>
      <dsp:txXfrm>
        <a:off x="467329" y="271493"/>
        <a:ext cx="4344877" cy="1357774"/>
      </dsp:txXfrm>
    </dsp:sp>
    <dsp:sp modelId="{A0A3D500-0D7F-4C5D-B03E-4BDEEE9EBB2C}">
      <dsp:nvSpPr>
        <dsp:cNvPr id="0" name=""/>
        <dsp:cNvSpPr/>
      </dsp:nvSpPr>
      <dsp:spPr>
        <a:xfrm>
          <a:off x="275704" y="117741"/>
          <a:ext cx="950442" cy="1425663"/>
        </a:xfrm>
        <a:prstGeom prst="rect">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0000" t="5000" r="-10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4836BB-D7AB-4E87-A4B2-9F7FB6A41626}">
      <dsp:nvSpPr>
        <dsp:cNvPr id="0" name=""/>
        <dsp:cNvSpPr/>
      </dsp:nvSpPr>
      <dsp:spPr>
        <a:xfrm>
          <a:off x="467329" y="1980780"/>
          <a:ext cx="4344877" cy="135777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9666"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t>SCADA Switch Replacement</a:t>
          </a:r>
        </a:p>
        <a:p>
          <a:pPr marL="0" lvl="0" indent="0" algn="l" defTabSz="711200">
            <a:lnSpc>
              <a:spcPct val="90000"/>
            </a:lnSpc>
            <a:spcBef>
              <a:spcPct val="0"/>
            </a:spcBef>
            <a:spcAft>
              <a:spcPct val="35000"/>
            </a:spcAft>
            <a:buNone/>
          </a:pPr>
          <a:r>
            <a:rPr lang="en-CA" sz="1600" kern="1200" dirty="0"/>
            <a:t>Replace aging switch hardware in order increase resiliency of SCADA sites in the Township Water / Waste Water network</a:t>
          </a:r>
        </a:p>
      </dsp:txBody>
      <dsp:txXfrm>
        <a:off x="467329" y="1980780"/>
        <a:ext cx="4344877" cy="1357774"/>
      </dsp:txXfrm>
    </dsp:sp>
    <dsp:sp modelId="{11689ABA-05D5-45EB-B068-AB34673ABE06}">
      <dsp:nvSpPr>
        <dsp:cNvPr id="0" name=""/>
        <dsp:cNvSpPr/>
      </dsp:nvSpPr>
      <dsp:spPr>
        <a:xfrm>
          <a:off x="269099" y="1784657"/>
          <a:ext cx="950442" cy="14256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2B6B0-CECD-4D87-A384-2E724C3B96E2}">
      <dsp:nvSpPr>
        <dsp:cNvPr id="0" name=""/>
        <dsp:cNvSpPr/>
      </dsp:nvSpPr>
      <dsp:spPr>
        <a:xfrm>
          <a:off x="1065545" y="430512"/>
          <a:ext cx="4323454" cy="13510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5131"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Extending the public Wi-Fi Network</a:t>
          </a:r>
          <a:endParaRPr lang="en-CA" sz="1600" kern="1200" dirty="0"/>
        </a:p>
      </dsp:txBody>
      <dsp:txXfrm>
        <a:off x="1065545" y="430512"/>
        <a:ext cx="4323454" cy="1351079"/>
      </dsp:txXfrm>
    </dsp:sp>
    <dsp:sp modelId="{7F55514D-2213-4C39-A02E-A47B81346E5E}">
      <dsp:nvSpPr>
        <dsp:cNvPr id="0" name=""/>
        <dsp:cNvSpPr/>
      </dsp:nvSpPr>
      <dsp:spPr>
        <a:xfrm>
          <a:off x="885401" y="235356"/>
          <a:ext cx="945755" cy="1418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F8A161-1FAB-424E-B76F-9AE080966BB0}">
      <dsp:nvSpPr>
        <dsp:cNvPr id="0" name=""/>
        <dsp:cNvSpPr/>
      </dsp:nvSpPr>
      <dsp:spPr>
        <a:xfrm>
          <a:off x="1065545" y="2131371"/>
          <a:ext cx="4323454" cy="13510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5131" tIns="60960" rIns="60960" bIns="60960" numCol="1" spcCol="1270" anchor="t" anchorCtr="0">
          <a:noAutofit/>
        </a:bodyPr>
        <a:lstStyle/>
        <a:p>
          <a:pPr marL="0" lvl="0" indent="0" algn="l" defTabSz="711200">
            <a:lnSpc>
              <a:spcPct val="90000"/>
            </a:lnSpc>
            <a:spcBef>
              <a:spcPct val="0"/>
            </a:spcBef>
            <a:spcAft>
              <a:spcPct val="35000"/>
            </a:spcAft>
            <a:buNone/>
          </a:pPr>
          <a:r>
            <a:rPr lang="en-CA" sz="1600" kern="1200" dirty="0"/>
            <a:t>Implementing software for additional online resident services such as:</a:t>
          </a:r>
        </a:p>
        <a:p>
          <a:pPr marL="114300" lvl="1" indent="-114300" algn="l" defTabSz="533400">
            <a:lnSpc>
              <a:spcPct val="90000"/>
            </a:lnSpc>
            <a:spcBef>
              <a:spcPct val="0"/>
            </a:spcBef>
            <a:spcAft>
              <a:spcPct val="15000"/>
            </a:spcAft>
            <a:buChar char="•"/>
          </a:pPr>
          <a:r>
            <a:rPr lang="en-CA" sz="1200" kern="1200"/>
            <a:t>Online Tax Billing</a:t>
          </a:r>
          <a:endParaRPr lang="en-CA" sz="1200" kern="1200" dirty="0"/>
        </a:p>
        <a:p>
          <a:pPr marL="114300" lvl="1" indent="-114300" algn="l" defTabSz="533400">
            <a:lnSpc>
              <a:spcPct val="90000"/>
            </a:lnSpc>
            <a:spcBef>
              <a:spcPct val="0"/>
            </a:spcBef>
            <a:spcAft>
              <a:spcPct val="15000"/>
            </a:spcAft>
            <a:buChar char="•"/>
          </a:pPr>
          <a:r>
            <a:rPr lang="en-CA" sz="1200" kern="1200" dirty="0"/>
            <a:t>Online Building Permit Applications</a:t>
          </a:r>
        </a:p>
        <a:p>
          <a:pPr marL="114300" lvl="1" indent="-114300" algn="l" defTabSz="533400">
            <a:lnSpc>
              <a:spcPct val="90000"/>
            </a:lnSpc>
            <a:spcBef>
              <a:spcPct val="0"/>
            </a:spcBef>
            <a:spcAft>
              <a:spcPct val="15000"/>
            </a:spcAft>
            <a:buChar char="•"/>
          </a:pPr>
          <a:r>
            <a:rPr lang="en-CA" sz="1200" kern="1200"/>
            <a:t>Online Bylaw Complaints</a:t>
          </a:r>
          <a:endParaRPr lang="en-CA" sz="1200" kern="1200" dirty="0"/>
        </a:p>
      </dsp:txBody>
      <dsp:txXfrm>
        <a:off x="1065545" y="2131371"/>
        <a:ext cx="4323454" cy="1351079"/>
      </dsp:txXfrm>
    </dsp:sp>
    <dsp:sp modelId="{EB85008F-5B84-42BD-BAFE-8CD5281AFC4A}">
      <dsp:nvSpPr>
        <dsp:cNvPr id="0" name=""/>
        <dsp:cNvSpPr/>
      </dsp:nvSpPr>
      <dsp:spPr>
        <a:xfrm>
          <a:off x="885401" y="1936215"/>
          <a:ext cx="945755" cy="141863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C1D80-509B-4E2F-8E2A-81B37A5BDFFE}">
      <dsp:nvSpPr>
        <dsp:cNvPr id="0" name=""/>
        <dsp:cNvSpPr/>
      </dsp:nvSpPr>
      <dsp:spPr>
        <a:xfrm>
          <a:off x="1082406" y="3832230"/>
          <a:ext cx="4323454" cy="13510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5131"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t>Cyber Security Training Campaign</a:t>
          </a:r>
        </a:p>
        <a:p>
          <a:pPr marL="0" lvl="0" indent="0" algn="l" defTabSz="711200">
            <a:lnSpc>
              <a:spcPct val="90000"/>
            </a:lnSpc>
            <a:spcBef>
              <a:spcPct val="0"/>
            </a:spcBef>
            <a:spcAft>
              <a:spcPct val="35000"/>
            </a:spcAft>
            <a:buNone/>
          </a:pPr>
          <a:r>
            <a:rPr lang="en-CA" sz="1600" kern="1200" dirty="0"/>
            <a:t> Teach staff to recognize and defend against phishing emails, business email compromise, ransomware, and other common threats</a:t>
          </a:r>
        </a:p>
      </dsp:txBody>
      <dsp:txXfrm>
        <a:off x="1082406" y="3832230"/>
        <a:ext cx="4323454" cy="1351079"/>
      </dsp:txXfrm>
    </dsp:sp>
    <dsp:sp modelId="{085CF74F-1CF9-4FC7-BE28-19CE9DAC4211}">
      <dsp:nvSpPr>
        <dsp:cNvPr id="0" name=""/>
        <dsp:cNvSpPr/>
      </dsp:nvSpPr>
      <dsp:spPr>
        <a:xfrm>
          <a:off x="902680" y="3637074"/>
          <a:ext cx="945755" cy="14186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19F2-1442-4D19-8E67-CC8ECFEBC680}" type="datetimeFigureOut">
              <a:rPr lang="en-CA" smtClean="0"/>
              <a:t>2022-12-21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C5CD5-7443-4AFE-839B-D8095893FBCD}" type="slidenum">
              <a:rPr lang="en-CA" smtClean="0"/>
              <a:t>‹#›</a:t>
            </a:fld>
            <a:endParaRPr lang="en-CA"/>
          </a:p>
        </p:txBody>
      </p:sp>
    </p:spTree>
    <p:extLst>
      <p:ext uri="{BB962C8B-B14F-4D97-AF65-F5344CB8AC3E}">
        <p14:creationId xmlns:p14="http://schemas.microsoft.com/office/powerpoint/2010/main" val="28431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introduce our department today, we will explain our department structure, give an overview of our division, explain the core services we provide to the Township, highlight some of our current projects, and discuss some of the trends our department has encountered over the last few years.</a:t>
            </a:r>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17</a:t>
            </a:fld>
            <a:endParaRPr lang="en-CA"/>
          </a:p>
        </p:txBody>
      </p:sp>
    </p:spTree>
    <p:extLst>
      <p:ext uri="{BB962C8B-B14F-4D97-AF65-F5344CB8AC3E}">
        <p14:creationId xmlns:p14="http://schemas.microsoft.com/office/powerpoint/2010/main" val="44173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Technology department is a part of Corporate Services, reporting to the Managing Director of Corporate Services and Treasurer. The IT department has 5 staff members, led by the Manager of IT.</a:t>
            </a:r>
          </a:p>
          <a:p>
            <a:endParaRPr lang="en-US" dirty="0"/>
          </a:p>
          <a:p>
            <a:r>
              <a:rPr lang="en-US" dirty="0"/>
              <a:t>The Manager of IT oversees the day to day operations of the department, and determines the departments strategic objectives, in conjunction with senior management. 4 Staff members report to the Manager of IT:</a:t>
            </a:r>
          </a:p>
          <a:p>
            <a:pPr marL="171450" indent="-171450">
              <a:buFontTx/>
              <a:buChar char="-"/>
            </a:pPr>
            <a:r>
              <a:rPr lang="en-US" dirty="0"/>
              <a:t>The Supervisor of IT, who oversees all of the Township IT infrastructure</a:t>
            </a:r>
          </a:p>
          <a:p>
            <a:pPr marL="171450" indent="-171450">
              <a:buFontTx/>
              <a:buChar char="-"/>
            </a:pPr>
            <a:r>
              <a:rPr lang="en-US" dirty="0"/>
              <a:t>The Systems Analyst, who provides desktop support for Township staff</a:t>
            </a:r>
          </a:p>
          <a:p>
            <a:pPr marL="171450" indent="-171450">
              <a:buFontTx/>
              <a:buChar char="-"/>
            </a:pPr>
            <a:r>
              <a:rPr lang="en-US" dirty="0"/>
              <a:t>The Support Technician, who maintains and supports our Network Infrastructure</a:t>
            </a:r>
          </a:p>
          <a:p>
            <a:pPr marL="171450" indent="-171450">
              <a:buFontTx/>
              <a:buChar char="-"/>
            </a:pPr>
            <a:r>
              <a:rPr lang="en-US" dirty="0"/>
              <a:t>The Application Support Analyst, who develops, maintains and supports Township software applications</a:t>
            </a:r>
          </a:p>
          <a:p>
            <a:r>
              <a:rPr lang="en-US" dirty="0"/>
              <a:t>	</a:t>
            </a:r>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18</a:t>
            </a:fld>
            <a:endParaRPr lang="en-CA"/>
          </a:p>
        </p:txBody>
      </p:sp>
    </p:spTree>
    <p:extLst>
      <p:ext uri="{BB962C8B-B14F-4D97-AF65-F5344CB8AC3E}">
        <p14:creationId xmlns:p14="http://schemas.microsoft.com/office/powerpoint/2010/main" val="105368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 Department provides IT support and Technology training for Township users. We protect Township users and infrastructure from various cybersecurity threats. Throughout the year, we complete many projects to implement new systems that automate existing processes and create efficiencies for Township staff.</a:t>
            </a:r>
          </a:p>
          <a:p>
            <a:r>
              <a:rPr lang="en-CA" dirty="0"/>
              <a:t>The IT department also maintains the Water/WW SCADA system for the Township, and provides Shared IT services for 2 other local, municipal organizations – the Town of Minto and Centre Wellington Hydro.</a:t>
            </a:r>
          </a:p>
        </p:txBody>
      </p:sp>
      <p:sp>
        <p:nvSpPr>
          <p:cNvPr id="4" name="Slide Number Placeholder 3"/>
          <p:cNvSpPr>
            <a:spLocks noGrp="1"/>
          </p:cNvSpPr>
          <p:nvPr>
            <p:ph type="sldNum" sz="quarter" idx="5"/>
          </p:nvPr>
        </p:nvSpPr>
        <p:spPr/>
        <p:txBody>
          <a:bodyPr/>
          <a:lstStyle/>
          <a:p>
            <a:fld id="{FF1C5CD5-7443-4AFE-839B-D8095893FBCD}" type="slidenum">
              <a:rPr lang="en-CA" smtClean="0"/>
              <a:t>19</a:t>
            </a:fld>
            <a:endParaRPr lang="en-CA"/>
          </a:p>
        </p:txBody>
      </p:sp>
    </p:spTree>
    <p:extLst>
      <p:ext uri="{BB962C8B-B14F-4D97-AF65-F5344CB8AC3E}">
        <p14:creationId xmlns:p14="http://schemas.microsoft.com/office/powerpoint/2010/main" val="321858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services provided by the IT department are:</a:t>
            </a:r>
          </a:p>
          <a:p>
            <a:pPr marL="171450" indent="-171450">
              <a:buFontTx/>
              <a:buChar char="-"/>
            </a:pPr>
            <a:r>
              <a:rPr lang="en-US" dirty="0"/>
              <a:t>Help desk support for computer issues</a:t>
            </a:r>
          </a:p>
          <a:p>
            <a:pPr marL="171450" indent="-171450">
              <a:buFontTx/>
              <a:buChar char="-"/>
            </a:pPr>
            <a:r>
              <a:rPr lang="en-US" dirty="0"/>
              <a:t>IT training for software applications, AV equipment, cybersecurity, mobile devices and more</a:t>
            </a:r>
          </a:p>
          <a:p>
            <a:pPr marL="171450" indent="-171450">
              <a:buFontTx/>
              <a:buChar char="-"/>
            </a:pPr>
            <a:r>
              <a:rPr lang="en-US" dirty="0"/>
              <a:t>Server and Network Management</a:t>
            </a:r>
          </a:p>
          <a:p>
            <a:pPr marL="171450" indent="-171450">
              <a:buFontTx/>
              <a:buChar char="-"/>
            </a:pPr>
            <a:r>
              <a:rPr lang="en-US" dirty="0"/>
              <a:t>Telecommunications management</a:t>
            </a:r>
          </a:p>
          <a:p>
            <a:pPr marL="171450" indent="-171450">
              <a:buFontTx/>
              <a:buChar char="-"/>
            </a:pPr>
            <a:r>
              <a:rPr lang="en-US" dirty="0"/>
              <a:t>Business Continuity and Disaster Recovery</a:t>
            </a:r>
          </a:p>
          <a:p>
            <a:pPr marL="0" indent="0">
              <a:buFontTx/>
              <a:buNone/>
            </a:pPr>
            <a:r>
              <a:rPr lang="en-US" dirty="0"/>
              <a:t>And maintaining the Centre Wellington Communications </a:t>
            </a:r>
            <a:r>
              <a:rPr lang="en-US" dirty="0" err="1"/>
              <a:t>Fibre</a:t>
            </a:r>
            <a:r>
              <a:rPr lang="en-US" dirty="0"/>
              <a:t> Network</a:t>
            </a:r>
          </a:p>
        </p:txBody>
      </p:sp>
      <p:sp>
        <p:nvSpPr>
          <p:cNvPr id="4" name="Slide Number Placeholder 3"/>
          <p:cNvSpPr>
            <a:spLocks noGrp="1"/>
          </p:cNvSpPr>
          <p:nvPr>
            <p:ph type="sldNum" sz="quarter" idx="5"/>
          </p:nvPr>
        </p:nvSpPr>
        <p:spPr/>
        <p:txBody>
          <a:bodyPr/>
          <a:lstStyle/>
          <a:p>
            <a:fld id="{FF1C5CD5-7443-4AFE-839B-D8095893FBCD}" type="slidenum">
              <a:rPr lang="en-CA" smtClean="0"/>
              <a:t>20</a:t>
            </a:fld>
            <a:endParaRPr lang="en-CA"/>
          </a:p>
        </p:txBody>
      </p:sp>
    </p:spTree>
    <p:extLst>
      <p:ext uri="{BB962C8B-B14F-4D97-AF65-F5344CB8AC3E}">
        <p14:creationId xmlns:p14="http://schemas.microsoft.com/office/powerpoint/2010/main" val="249551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projects underway in the IT department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Extending the public </a:t>
            </a:r>
            <a:r>
              <a:rPr lang="en-US" dirty="0" err="1"/>
              <a:t>Wifi</a:t>
            </a:r>
            <a:r>
              <a:rPr lang="en-US" dirty="0"/>
              <a:t>-Fi Network so that residents and visitors can access free public wi-fi in additional Township locations</a:t>
            </a:r>
            <a:endParaRPr lang="en-CA" dirty="0"/>
          </a:p>
          <a:p>
            <a:endParaRPr lang="en-CA" dirty="0"/>
          </a:p>
        </p:txBody>
      </p:sp>
      <p:sp>
        <p:nvSpPr>
          <p:cNvPr id="4" name="Slide Number Placeholder 3"/>
          <p:cNvSpPr>
            <a:spLocks noGrp="1"/>
          </p:cNvSpPr>
          <p:nvPr>
            <p:ph type="sldNum" sz="quarter" idx="5"/>
          </p:nvPr>
        </p:nvSpPr>
        <p:spPr/>
        <p:txBody>
          <a:bodyPr/>
          <a:lstStyle/>
          <a:p>
            <a:fld id="{FF1C5CD5-7443-4AFE-839B-D8095893FBCD}" type="slidenum">
              <a:rPr lang="en-CA" smtClean="0"/>
              <a:t>21</a:t>
            </a:fld>
            <a:endParaRPr lang="en-CA"/>
          </a:p>
        </p:txBody>
      </p:sp>
    </p:spTree>
    <p:extLst>
      <p:ext uri="{BB962C8B-B14F-4D97-AF65-F5344CB8AC3E}">
        <p14:creationId xmlns:p14="http://schemas.microsoft.com/office/powerpoint/2010/main" val="52951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you enjoyed your introduction to the </a:t>
            </a:r>
            <a:r>
              <a:rPr lang="en-US"/>
              <a:t>IT department - </a:t>
            </a:r>
            <a:endParaRPr lang="en-CA"/>
          </a:p>
        </p:txBody>
      </p:sp>
      <p:sp>
        <p:nvSpPr>
          <p:cNvPr id="4" name="Slide Number Placeholder 3"/>
          <p:cNvSpPr>
            <a:spLocks noGrp="1"/>
          </p:cNvSpPr>
          <p:nvPr>
            <p:ph type="sldNum" sz="quarter" idx="5"/>
          </p:nvPr>
        </p:nvSpPr>
        <p:spPr/>
        <p:txBody>
          <a:bodyPr/>
          <a:lstStyle/>
          <a:p>
            <a:fld id="{FF1C5CD5-7443-4AFE-839B-D8095893FBCD}" type="slidenum">
              <a:rPr lang="en-CA" smtClean="0"/>
              <a:t>23</a:t>
            </a:fld>
            <a:endParaRPr lang="en-CA"/>
          </a:p>
        </p:txBody>
      </p:sp>
    </p:spTree>
    <p:extLst>
      <p:ext uri="{BB962C8B-B14F-4D97-AF65-F5344CB8AC3E}">
        <p14:creationId xmlns:p14="http://schemas.microsoft.com/office/powerpoint/2010/main" val="3468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6EF-2140-4EF8-A0F5-B57BC02EB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F2105C-BA07-49A7-8595-B28E6C9A7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1E89FB4-DEA7-4CC2-8949-5975C778DE3E}"/>
              </a:ext>
            </a:extLst>
          </p:cNvPr>
          <p:cNvSpPr>
            <a:spLocks noGrp="1"/>
          </p:cNvSpPr>
          <p:nvPr>
            <p:ph type="dt" sz="half" idx="10"/>
          </p:nvPr>
        </p:nvSpPr>
        <p:spPr/>
        <p:txBody>
          <a:bodyPr/>
          <a:lstStyle/>
          <a:p>
            <a:fld id="{56036B03-0234-4FFC-B039-31C05A1E81B2}" type="datetime1">
              <a:rPr lang="en-CA" smtClean="0"/>
              <a:t>2022-12-21</a:t>
            </a:fld>
            <a:endParaRPr lang="en-CA"/>
          </a:p>
        </p:txBody>
      </p:sp>
      <p:sp>
        <p:nvSpPr>
          <p:cNvPr id="5" name="Footer Placeholder 4">
            <a:extLst>
              <a:ext uri="{FF2B5EF4-FFF2-40B4-BE49-F238E27FC236}">
                <a16:creationId xmlns:a16="http://schemas.microsoft.com/office/drawing/2014/main" id="{BED9B718-232B-4DAA-9D32-AA3BB56B63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2015F4-15A0-442B-9655-0CEA7F0226AD}"/>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213145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F70B-B474-4357-9E7A-5487BC63C6F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C20C1BE-B815-4C7E-8242-4477DA46D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861137-9EB2-4411-B005-536E07213A39}"/>
              </a:ext>
            </a:extLst>
          </p:cNvPr>
          <p:cNvSpPr>
            <a:spLocks noGrp="1"/>
          </p:cNvSpPr>
          <p:nvPr>
            <p:ph type="dt" sz="half" idx="10"/>
          </p:nvPr>
        </p:nvSpPr>
        <p:spPr/>
        <p:txBody>
          <a:bodyPr/>
          <a:lstStyle/>
          <a:p>
            <a:fld id="{933BBBD3-C4EE-4B45-BBB5-A22F07ADCE7F}" type="datetime1">
              <a:rPr lang="en-CA" smtClean="0"/>
              <a:t>2022-12-21</a:t>
            </a:fld>
            <a:endParaRPr lang="en-CA"/>
          </a:p>
        </p:txBody>
      </p:sp>
      <p:sp>
        <p:nvSpPr>
          <p:cNvPr id="5" name="Footer Placeholder 4">
            <a:extLst>
              <a:ext uri="{FF2B5EF4-FFF2-40B4-BE49-F238E27FC236}">
                <a16:creationId xmlns:a16="http://schemas.microsoft.com/office/drawing/2014/main" id="{887218E0-5447-4074-A80C-5500521A528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40B498-3742-4E12-862A-622A82843728}"/>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106754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861337-47F3-475C-A658-927E620DA5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9035A0E-54D0-4FE7-9A58-50E5C0C2E7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C33E77-2E1C-4FC8-822C-45A9ED90B595}"/>
              </a:ext>
            </a:extLst>
          </p:cNvPr>
          <p:cNvSpPr>
            <a:spLocks noGrp="1"/>
          </p:cNvSpPr>
          <p:nvPr>
            <p:ph type="dt" sz="half" idx="10"/>
          </p:nvPr>
        </p:nvSpPr>
        <p:spPr/>
        <p:txBody>
          <a:bodyPr/>
          <a:lstStyle/>
          <a:p>
            <a:fld id="{5E8D10E2-2745-4BE3-B617-D9A3E6859756}" type="datetime1">
              <a:rPr lang="en-CA" smtClean="0"/>
              <a:t>2022-12-21</a:t>
            </a:fld>
            <a:endParaRPr lang="en-CA"/>
          </a:p>
        </p:txBody>
      </p:sp>
      <p:sp>
        <p:nvSpPr>
          <p:cNvPr id="5" name="Footer Placeholder 4">
            <a:extLst>
              <a:ext uri="{FF2B5EF4-FFF2-40B4-BE49-F238E27FC236}">
                <a16:creationId xmlns:a16="http://schemas.microsoft.com/office/drawing/2014/main" id="{F3852892-59DA-4C09-965A-39A460C647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DCDAB5-65B9-49C4-A733-D9A5FDCF5CFC}"/>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2499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5A0D-3C0F-41FB-8143-569AB8E6BA3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2932CC-78DD-4FF5-84ED-29F842BB6B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877412-C49C-464A-B1B5-8D3ACE4400EE}"/>
              </a:ext>
            </a:extLst>
          </p:cNvPr>
          <p:cNvSpPr>
            <a:spLocks noGrp="1"/>
          </p:cNvSpPr>
          <p:nvPr>
            <p:ph type="dt" sz="half" idx="10"/>
          </p:nvPr>
        </p:nvSpPr>
        <p:spPr/>
        <p:txBody>
          <a:bodyPr/>
          <a:lstStyle/>
          <a:p>
            <a:fld id="{8839A319-3753-4FE1-A260-E0BEFFB79414}" type="datetime1">
              <a:rPr lang="en-CA" smtClean="0"/>
              <a:t>2022-12-21</a:t>
            </a:fld>
            <a:endParaRPr lang="en-CA"/>
          </a:p>
        </p:txBody>
      </p:sp>
      <p:sp>
        <p:nvSpPr>
          <p:cNvPr id="5" name="Footer Placeholder 4">
            <a:extLst>
              <a:ext uri="{FF2B5EF4-FFF2-40B4-BE49-F238E27FC236}">
                <a16:creationId xmlns:a16="http://schemas.microsoft.com/office/drawing/2014/main" id="{FABD39C8-7A21-455E-BAA2-AFF4B10A52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041639-3348-4EFC-BCAC-D0FFB4F3D59C}"/>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107062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C07A-358D-418B-A779-DD67D2C21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0DAC8F2-F43C-48E0-B848-D9346A682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B3F82-E1A0-430D-BE9B-0EA8D8239E90}"/>
              </a:ext>
            </a:extLst>
          </p:cNvPr>
          <p:cNvSpPr>
            <a:spLocks noGrp="1"/>
          </p:cNvSpPr>
          <p:nvPr>
            <p:ph type="dt" sz="half" idx="10"/>
          </p:nvPr>
        </p:nvSpPr>
        <p:spPr/>
        <p:txBody>
          <a:bodyPr/>
          <a:lstStyle/>
          <a:p>
            <a:fld id="{E71D6008-CC69-4652-90EF-9A31E26E066B}" type="datetime1">
              <a:rPr lang="en-CA" smtClean="0"/>
              <a:t>2022-12-21</a:t>
            </a:fld>
            <a:endParaRPr lang="en-CA"/>
          </a:p>
        </p:txBody>
      </p:sp>
      <p:sp>
        <p:nvSpPr>
          <p:cNvPr id="5" name="Footer Placeholder 4">
            <a:extLst>
              <a:ext uri="{FF2B5EF4-FFF2-40B4-BE49-F238E27FC236}">
                <a16:creationId xmlns:a16="http://schemas.microsoft.com/office/drawing/2014/main" id="{B4051712-4FFF-40BD-8CA7-8AD446C76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A8E3E3-C3F7-4DF4-8116-6589F28B8BBB}"/>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341952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77E2-4BA1-4D59-86BD-4D8581C416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42E3EF0-51AE-43D9-858B-CB7712AC08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6D71C8D-6756-4DCE-A2AD-AB4397AE19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1315176-089D-444A-A705-847CD24E6892}"/>
              </a:ext>
            </a:extLst>
          </p:cNvPr>
          <p:cNvSpPr>
            <a:spLocks noGrp="1"/>
          </p:cNvSpPr>
          <p:nvPr>
            <p:ph type="dt" sz="half" idx="10"/>
          </p:nvPr>
        </p:nvSpPr>
        <p:spPr/>
        <p:txBody>
          <a:bodyPr/>
          <a:lstStyle/>
          <a:p>
            <a:fld id="{67947FF9-2C01-4F24-8270-B9AF4375DF92}" type="datetime1">
              <a:rPr lang="en-CA" smtClean="0"/>
              <a:t>2022-12-21</a:t>
            </a:fld>
            <a:endParaRPr lang="en-CA"/>
          </a:p>
        </p:txBody>
      </p:sp>
      <p:sp>
        <p:nvSpPr>
          <p:cNvPr id="6" name="Footer Placeholder 5">
            <a:extLst>
              <a:ext uri="{FF2B5EF4-FFF2-40B4-BE49-F238E27FC236}">
                <a16:creationId xmlns:a16="http://schemas.microsoft.com/office/drawing/2014/main" id="{8F72C6F0-8FD8-4899-BA42-A3AFC4C3E8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4A2645-7A98-4EAC-9B72-1300B293272D}"/>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35830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B23D-52D8-4430-A433-83ACE7E9FE3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0F316C-CFCD-4106-881F-06165715F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5460E-7056-475A-963A-9623C0933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72DFF40-5605-4806-9DE3-88D0B5093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07CFB-96A0-469A-808D-78C12C2A6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CF5F32F-B048-42CF-A606-F78D72F6E436}"/>
              </a:ext>
            </a:extLst>
          </p:cNvPr>
          <p:cNvSpPr>
            <a:spLocks noGrp="1"/>
          </p:cNvSpPr>
          <p:nvPr>
            <p:ph type="dt" sz="half" idx="10"/>
          </p:nvPr>
        </p:nvSpPr>
        <p:spPr/>
        <p:txBody>
          <a:bodyPr/>
          <a:lstStyle/>
          <a:p>
            <a:fld id="{ED7621A0-ADBE-4D73-A2C4-6FC858E06240}" type="datetime1">
              <a:rPr lang="en-CA" smtClean="0"/>
              <a:t>2022-12-21</a:t>
            </a:fld>
            <a:endParaRPr lang="en-CA"/>
          </a:p>
        </p:txBody>
      </p:sp>
      <p:sp>
        <p:nvSpPr>
          <p:cNvPr id="8" name="Footer Placeholder 7">
            <a:extLst>
              <a:ext uri="{FF2B5EF4-FFF2-40B4-BE49-F238E27FC236}">
                <a16:creationId xmlns:a16="http://schemas.microsoft.com/office/drawing/2014/main" id="{443F4CCE-8B37-4BDB-BA39-E02E36F0413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85232B4-5D49-40EA-B3E4-A8C1FEB0B7A3}"/>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417836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863A-6894-4DD2-8F0D-4F1840C195B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5240696-A67B-4B2F-BE43-256EC0DD7239}"/>
              </a:ext>
            </a:extLst>
          </p:cNvPr>
          <p:cNvSpPr>
            <a:spLocks noGrp="1"/>
          </p:cNvSpPr>
          <p:nvPr>
            <p:ph type="dt" sz="half" idx="10"/>
          </p:nvPr>
        </p:nvSpPr>
        <p:spPr/>
        <p:txBody>
          <a:bodyPr/>
          <a:lstStyle/>
          <a:p>
            <a:fld id="{A3417257-2759-4AE8-9E6E-62F5DAB75DA1}" type="datetime1">
              <a:rPr lang="en-CA" smtClean="0"/>
              <a:t>2022-12-21</a:t>
            </a:fld>
            <a:endParaRPr lang="en-CA"/>
          </a:p>
        </p:txBody>
      </p:sp>
      <p:sp>
        <p:nvSpPr>
          <p:cNvPr id="4" name="Footer Placeholder 3">
            <a:extLst>
              <a:ext uri="{FF2B5EF4-FFF2-40B4-BE49-F238E27FC236}">
                <a16:creationId xmlns:a16="http://schemas.microsoft.com/office/drawing/2014/main" id="{95ACADB6-AEB9-479F-BEEF-31FCD2B1C68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0AB1C09-D38F-4864-89C0-0C5A1EDC7F23}"/>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362589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FB1D8-20AA-41C0-B7E5-DA35B87056BB}"/>
              </a:ext>
            </a:extLst>
          </p:cNvPr>
          <p:cNvSpPr>
            <a:spLocks noGrp="1"/>
          </p:cNvSpPr>
          <p:nvPr>
            <p:ph type="dt" sz="half" idx="10"/>
          </p:nvPr>
        </p:nvSpPr>
        <p:spPr/>
        <p:txBody>
          <a:bodyPr/>
          <a:lstStyle/>
          <a:p>
            <a:fld id="{12F0A325-ACB6-473F-B3AC-EA190A52277D}" type="datetime1">
              <a:rPr lang="en-CA" smtClean="0"/>
              <a:t>2022-12-21</a:t>
            </a:fld>
            <a:endParaRPr lang="en-CA"/>
          </a:p>
        </p:txBody>
      </p:sp>
      <p:sp>
        <p:nvSpPr>
          <p:cNvPr id="3" name="Footer Placeholder 2">
            <a:extLst>
              <a:ext uri="{FF2B5EF4-FFF2-40B4-BE49-F238E27FC236}">
                <a16:creationId xmlns:a16="http://schemas.microsoft.com/office/drawing/2014/main" id="{05E1C36E-AF3B-47C3-903D-BD815D99AB8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69A6D2E-B35D-497B-A0D2-1923CFC9862B}"/>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275366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3B4C-C1DD-4D92-9A13-1407A6315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B4DCBE3-80A2-46FB-955C-935877A21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AEB47E7-8234-4752-8833-64F513AAE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0230E-0F49-42AC-ADB7-9DBD75987754}"/>
              </a:ext>
            </a:extLst>
          </p:cNvPr>
          <p:cNvSpPr>
            <a:spLocks noGrp="1"/>
          </p:cNvSpPr>
          <p:nvPr>
            <p:ph type="dt" sz="half" idx="10"/>
          </p:nvPr>
        </p:nvSpPr>
        <p:spPr/>
        <p:txBody>
          <a:bodyPr/>
          <a:lstStyle/>
          <a:p>
            <a:fld id="{E97CAF77-41A9-48BB-964D-B3BEC8951C6A}" type="datetime1">
              <a:rPr lang="en-CA" smtClean="0"/>
              <a:t>2022-12-21</a:t>
            </a:fld>
            <a:endParaRPr lang="en-CA"/>
          </a:p>
        </p:txBody>
      </p:sp>
      <p:sp>
        <p:nvSpPr>
          <p:cNvPr id="6" name="Footer Placeholder 5">
            <a:extLst>
              <a:ext uri="{FF2B5EF4-FFF2-40B4-BE49-F238E27FC236}">
                <a16:creationId xmlns:a16="http://schemas.microsoft.com/office/drawing/2014/main" id="{17660CE0-7CE5-40D5-8D7B-B88F6DC3267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A8226F-38DE-468F-AC1C-1D9338282579}"/>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75416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3D93-DF06-42D6-98B5-E03FD1012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E8AFFA8-442C-49E4-BE36-2832B9B34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85E7BA4-DF69-414B-94FA-BFAB7C373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DBDC9-37B4-4A45-B602-5681D37F2388}"/>
              </a:ext>
            </a:extLst>
          </p:cNvPr>
          <p:cNvSpPr>
            <a:spLocks noGrp="1"/>
          </p:cNvSpPr>
          <p:nvPr>
            <p:ph type="dt" sz="half" idx="10"/>
          </p:nvPr>
        </p:nvSpPr>
        <p:spPr/>
        <p:txBody>
          <a:bodyPr/>
          <a:lstStyle/>
          <a:p>
            <a:fld id="{47B30251-3167-43F3-B8FC-500A21EE72BD}" type="datetime1">
              <a:rPr lang="en-CA" smtClean="0"/>
              <a:t>2022-12-21</a:t>
            </a:fld>
            <a:endParaRPr lang="en-CA"/>
          </a:p>
        </p:txBody>
      </p:sp>
      <p:sp>
        <p:nvSpPr>
          <p:cNvPr id="6" name="Footer Placeholder 5">
            <a:extLst>
              <a:ext uri="{FF2B5EF4-FFF2-40B4-BE49-F238E27FC236}">
                <a16:creationId xmlns:a16="http://schemas.microsoft.com/office/drawing/2014/main" id="{0A2CD1A0-9915-474B-B0B1-782EB2ED18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A36035F-5E17-4EA3-B07C-E4E706D1A10B}"/>
              </a:ext>
            </a:extLst>
          </p:cNvPr>
          <p:cNvSpPr>
            <a:spLocks noGrp="1"/>
          </p:cNvSpPr>
          <p:nvPr>
            <p:ph type="sldNum" sz="quarter" idx="12"/>
          </p:nvPr>
        </p:nvSpPr>
        <p:spPr/>
        <p:txBody>
          <a:bodyPr/>
          <a:lstStyle/>
          <a:p>
            <a:fld id="{16284F59-2E8F-4658-90FC-53479895C07E}" type="slidenum">
              <a:rPr lang="en-CA" smtClean="0"/>
              <a:t>‹#›</a:t>
            </a:fld>
            <a:endParaRPr lang="en-CA"/>
          </a:p>
        </p:txBody>
      </p:sp>
    </p:spTree>
    <p:extLst>
      <p:ext uri="{BB962C8B-B14F-4D97-AF65-F5344CB8AC3E}">
        <p14:creationId xmlns:p14="http://schemas.microsoft.com/office/powerpoint/2010/main" val="144581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2F6E9-DEB6-46F0-B087-D80C338F4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9C5626-785B-45F7-927B-056BD479F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7332D9-1BD5-4176-A252-E955FC034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E4808-6E7C-42E4-92F0-DAB9676710F4}" type="datetime1">
              <a:rPr lang="en-CA" smtClean="0"/>
              <a:t>2022-12-21</a:t>
            </a:fld>
            <a:endParaRPr lang="en-CA"/>
          </a:p>
        </p:txBody>
      </p:sp>
      <p:sp>
        <p:nvSpPr>
          <p:cNvPr id="5" name="Footer Placeholder 4">
            <a:extLst>
              <a:ext uri="{FF2B5EF4-FFF2-40B4-BE49-F238E27FC236}">
                <a16:creationId xmlns:a16="http://schemas.microsoft.com/office/drawing/2014/main" id="{5A2599AB-899C-4DD3-A0D8-ECF6FDDD3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A61AFAA-51D8-4A03-86A1-E2A426959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84F59-2E8F-4658-90FC-53479895C07E}" type="slidenum">
              <a:rPr lang="en-CA" smtClean="0"/>
              <a:t>‹#›</a:t>
            </a:fld>
            <a:endParaRPr lang="en-CA"/>
          </a:p>
        </p:txBody>
      </p:sp>
    </p:spTree>
    <p:extLst>
      <p:ext uri="{BB962C8B-B14F-4D97-AF65-F5344CB8AC3E}">
        <p14:creationId xmlns:p14="http://schemas.microsoft.com/office/powerpoint/2010/main" val="145474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svg"/><Relationship Id="rId4" Type="http://schemas.openxmlformats.org/officeDocument/2006/relationships/diagramData" Target="../diagrams/data1.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E66FF-A86C-4685-B488-D5B153820BB7}"/>
              </a:ext>
            </a:extLst>
          </p:cNvPr>
          <p:cNvSpPr/>
          <p:nvPr/>
        </p:nvSpPr>
        <p:spPr>
          <a:xfrm>
            <a:off x="5942037" y="0"/>
            <a:ext cx="6249963" cy="6858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EFC3E220-D394-47A9-B95D-5E5BAC0FD17A}"/>
              </a:ext>
            </a:extLst>
          </p:cNvPr>
          <p:cNvSpPr/>
          <p:nvPr/>
        </p:nvSpPr>
        <p:spPr>
          <a:xfrm rot="16200000">
            <a:off x="2005819" y="2921779"/>
            <a:ext cx="6857999" cy="1014437"/>
          </a:xfrm>
          <a:prstGeom prst="rect">
            <a:avLst/>
          </a:prstGeom>
          <a:solidFill>
            <a:srgbClr val="006BA6"/>
          </a:solidFill>
          <a:ln>
            <a:solidFill>
              <a:srgbClr val="256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Logo&#10;&#10;Description automatically generated">
            <a:extLst>
              <a:ext uri="{FF2B5EF4-FFF2-40B4-BE49-F238E27FC236}">
                <a16:creationId xmlns:a16="http://schemas.microsoft.com/office/drawing/2014/main" id="{70F34AD8-8F89-4920-8182-1C92234CB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748" y="372677"/>
            <a:ext cx="1503778" cy="1265914"/>
          </a:xfrm>
          <a:prstGeom prst="rect">
            <a:avLst/>
          </a:prstGeom>
        </p:spPr>
      </p:pic>
      <p:pic>
        <p:nvPicPr>
          <p:cNvPr id="8" name="Picture 7" descr="A picture containing text, outdoor&#10;&#10;Description automatically generated">
            <a:extLst>
              <a:ext uri="{FF2B5EF4-FFF2-40B4-BE49-F238E27FC236}">
                <a16:creationId xmlns:a16="http://schemas.microsoft.com/office/drawing/2014/main" id="{C44F696F-829D-48BA-A121-E33171D76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27600" cy="6873240"/>
          </a:xfrm>
          <a:prstGeom prst="rect">
            <a:avLst/>
          </a:prstGeom>
        </p:spPr>
      </p:pic>
      <p:sp>
        <p:nvSpPr>
          <p:cNvPr id="10" name="Rectangle 9">
            <a:extLst>
              <a:ext uri="{FF2B5EF4-FFF2-40B4-BE49-F238E27FC236}">
                <a16:creationId xmlns:a16="http://schemas.microsoft.com/office/drawing/2014/main" id="{0FDDA5AE-4C48-4F92-B31A-EBDABC15BA22}"/>
              </a:ext>
            </a:extLst>
          </p:cNvPr>
          <p:cNvSpPr/>
          <p:nvPr/>
        </p:nvSpPr>
        <p:spPr>
          <a:xfrm>
            <a:off x="6527775" y="2140095"/>
            <a:ext cx="5078486" cy="2235200"/>
          </a:xfrm>
          <a:prstGeom prst="rect">
            <a:avLst/>
          </a:prstGeom>
          <a:solidFill>
            <a:schemeClr val="bg1"/>
          </a:solidFill>
          <a:ln w="76200">
            <a:solidFill>
              <a:srgbClr val="006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F52F9949-51E9-4A90-A80E-C702A7427692}"/>
              </a:ext>
            </a:extLst>
          </p:cNvPr>
          <p:cNvSpPr txBox="1"/>
          <p:nvPr/>
        </p:nvSpPr>
        <p:spPr>
          <a:xfrm>
            <a:off x="6755618" y="2466384"/>
            <a:ext cx="4622800" cy="1569660"/>
          </a:xfrm>
          <a:prstGeom prst="rect">
            <a:avLst/>
          </a:prstGeom>
          <a:noFill/>
        </p:spPr>
        <p:txBody>
          <a:bodyPr wrap="square" rtlCol="0">
            <a:spAutoFit/>
          </a:bodyPr>
          <a:lstStyle/>
          <a:p>
            <a:pPr algn="ctr"/>
            <a:r>
              <a:rPr lang="en-US" sz="3200" dirty="0"/>
              <a:t>Finance, Purchasing &amp; Risk, and Information Technology (IT)</a:t>
            </a:r>
            <a:endParaRPr lang="en-CA" sz="3200" dirty="0"/>
          </a:p>
        </p:txBody>
      </p:sp>
      <p:sp>
        <p:nvSpPr>
          <p:cNvPr id="13" name="TextBox 12">
            <a:extLst>
              <a:ext uri="{FF2B5EF4-FFF2-40B4-BE49-F238E27FC236}">
                <a16:creationId xmlns:a16="http://schemas.microsoft.com/office/drawing/2014/main" id="{73225A81-4F14-481D-B8F8-7F83CEE67C40}"/>
              </a:ext>
            </a:extLst>
          </p:cNvPr>
          <p:cNvSpPr txBox="1"/>
          <p:nvPr/>
        </p:nvSpPr>
        <p:spPr>
          <a:xfrm>
            <a:off x="9418320" y="5149006"/>
            <a:ext cx="2203206" cy="646331"/>
          </a:xfrm>
          <a:prstGeom prst="rect">
            <a:avLst/>
          </a:prstGeom>
          <a:noFill/>
        </p:spPr>
        <p:txBody>
          <a:bodyPr wrap="square" rtlCol="0">
            <a:spAutoFit/>
          </a:bodyPr>
          <a:lstStyle/>
          <a:p>
            <a:r>
              <a:rPr lang="en-US" dirty="0"/>
              <a:t>Council Orientation</a:t>
            </a:r>
          </a:p>
          <a:p>
            <a:r>
              <a:rPr lang="en-US" dirty="0"/>
              <a:t>Nov.29</a:t>
            </a:r>
            <a:endParaRPr lang="en-CA" dirty="0"/>
          </a:p>
        </p:txBody>
      </p:sp>
    </p:spTree>
    <p:extLst>
      <p:ext uri="{BB962C8B-B14F-4D97-AF65-F5344CB8AC3E}">
        <p14:creationId xmlns:p14="http://schemas.microsoft.com/office/powerpoint/2010/main" val="414819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70F34AD8-8F89-4920-8182-1C92234CB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73" y="134552"/>
            <a:ext cx="1503778" cy="1265914"/>
          </a:xfrm>
          <a:prstGeom prst="rect">
            <a:avLst/>
          </a:prstGeom>
        </p:spPr>
      </p:pic>
      <p:pic>
        <p:nvPicPr>
          <p:cNvPr id="8" name="Picture 7" descr="A picture containing text, outdoor&#10;&#10;Description automatically generated">
            <a:extLst>
              <a:ext uri="{FF2B5EF4-FFF2-40B4-BE49-F238E27FC236}">
                <a16:creationId xmlns:a16="http://schemas.microsoft.com/office/drawing/2014/main" id="{C44F696F-829D-48BA-A121-E33171D76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400" y="-15243"/>
            <a:ext cx="4927600" cy="6873240"/>
          </a:xfrm>
          <a:prstGeom prst="rect">
            <a:avLst/>
          </a:prstGeom>
        </p:spPr>
      </p:pic>
      <p:sp>
        <p:nvSpPr>
          <p:cNvPr id="5" name="Rectangle 4">
            <a:extLst>
              <a:ext uri="{FF2B5EF4-FFF2-40B4-BE49-F238E27FC236}">
                <a16:creationId xmlns:a16="http://schemas.microsoft.com/office/drawing/2014/main" id="{EFC3E220-D394-47A9-B95D-5E5BAC0FD17A}"/>
              </a:ext>
            </a:extLst>
          </p:cNvPr>
          <p:cNvSpPr/>
          <p:nvPr/>
        </p:nvSpPr>
        <p:spPr>
          <a:xfrm rot="16200000">
            <a:off x="3387235" y="2914160"/>
            <a:ext cx="6873243" cy="1014437"/>
          </a:xfrm>
          <a:prstGeom prst="rect">
            <a:avLst/>
          </a:prstGeom>
          <a:solidFill>
            <a:srgbClr val="006BA6"/>
          </a:solidFill>
          <a:ln>
            <a:solidFill>
              <a:srgbClr val="256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94825969-E9C1-1D62-73EA-076A3A3C517F}"/>
              </a:ext>
            </a:extLst>
          </p:cNvPr>
          <p:cNvSpPr txBox="1"/>
          <p:nvPr/>
        </p:nvSpPr>
        <p:spPr>
          <a:xfrm>
            <a:off x="1839156" y="475121"/>
            <a:ext cx="4036207" cy="584775"/>
          </a:xfrm>
          <a:prstGeom prst="rect">
            <a:avLst/>
          </a:prstGeom>
          <a:noFill/>
        </p:spPr>
        <p:txBody>
          <a:bodyPr wrap="square" rtlCol="0">
            <a:spAutoFit/>
          </a:bodyPr>
          <a:lstStyle/>
          <a:p>
            <a:r>
              <a:rPr lang="en-US" sz="3200" dirty="0"/>
              <a:t>Agenda</a:t>
            </a:r>
            <a:endParaRPr lang="en-CA" sz="3200" dirty="0"/>
          </a:p>
        </p:txBody>
      </p:sp>
      <p:sp>
        <p:nvSpPr>
          <p:cNvPr id="15" name="Rectangle 14">
            <a:extLst>
              <a:ext uri="{FF2B5EF4-FFF2-40B4-BE49-F238E27FC236}">
                <a16:creationId xmlns:a16="http://schemas.microsoft.com/office/drawing/2014/main" id="{63C39FEE-C8C9-3C03-7C85-24D229E05819}"/>
              </a:ext>
            </a:extLst>
          </p:cNvPr>
          <p:cNvSpPr/>
          <p:nvPr/>
        </p:nvSpPr>
        <p:spPr>
          <a:xfrm>
            <a:off x="631800" y="1730520"/>
            <a:ext cx="5078486" cy="4555980"/>
          </a:xfrm>
          <a:prstGeom prst="rect">
            <a:avLst/>
          </a:prstGeom>
          <a:solidFill>
            <a:schemeClr val="bg1"/>
          </a:solidFill>
          <a:ln w="76200">
            <a:solidFill>
              <a:srgbClr val="006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78A201B0-2212-B634-A7A2-1EE4064E92BA}"/>
              </a:ext>
            </a:extLst>
          </p:cNvPr>
          <p:cNvSpPr txBox="1"/>
          <p:nvPr/>
        </p:nvSpPr>
        <p:spPr>
          <a:xfrm>
            <a:off x="908855" y="1885950"/>
            <a:ext cx="4524375" cy="2862322"/>
          </a:xfrm>
          <a:prstGeom prst="rect">
            <a:avLst/>
          </a:prstGeom>
          <a:noFill/>
        </p:spPr>
        <p:txBody>
          <a:bodyPr wrap="square" rtlCol="0">
            <a:spAutoFit/>
          </a:bodyPr>
          <a:lstStyle/>
          <a:p>
            <a:pPr marL="285750" indent="-285750">
              <a:buFont typeface="Wingdings" panose="05000000000000000000" pitchFamily="2" charset="2"/>
              <a:buChar char="ü"/>
            </a:pPr>
            <a:r>
              <a:rPr lang="en-US" dirty="0"/>
              <a:t>Meet the Team</a:t>
            </a:r>
          </a:p>
          <a:p>
            <a:endParaRPr lang="en-US" dirty="0"/>
          </a:p>
          <a:p>
            <a:pPr marL="285750" indent="-285750">
              <a:buFont typeface="Wingdings" panose="05000000000000000000" pitchFamily="2" charset="2"/>
              <a:buChar char="ü"/>
            </a:pPr>
            <a:r>
              <a:rPr lang="en-US" dirty="0"/>
              <a:t>Division Overview</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Core Services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Trends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Role of Elected Officials</a:t>
            </a:r>
          </a:p>
          <a:p>
            <a:pPr marL="285750" indent="-285750">
              <a:buFont typeface="Wingdings" panose="05000000000000000000" pitchFamily="2" charset="2"/>
              <a:buChar char="ü"/>
            </a:pPr>
            <a:endParaRPr lang="en-CA" dirty="0"/>
          </a:p>
        </p:txBody>
      </p:sp>
    </p:spTree>
    <p:extLst>
      <p:ext uri="{BB962C8B-B14F-4D97-AF65-F5344CB8AC3E}">
        <p14:creationId xmlns:p14="http://schemas.microsoft.com/office/powerpoint/2010/main" val="46178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350178" y="6277393"/>
            <a:ext cx="2743200" cy="365125"/>
          </a:xfrm>
        </p:spPr>
        <p:txBody>
          <a:bodyPr/>
          <a:lstStyle/>
          <a:p>
            <a:pPr algn="l"/>
            <a:fld id="{16284F59-2E8F-4658-90FC-53479895C07E}" type="slidenum">
              <a:rPr lang="en-CA" smtClean="0"/>
              <a:pPr algn="l"/>
              <a:t>11</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2A9AEA99-AAD0-4007-98E3-EAA3C6EF94FF}"/>
              </a:ext>
            </a:extLst>
          </p:cNvPr>
          <p:cNvSpPr txBox="1"/>
          <p:nvPr/>
        </p:nvSpPr>
        <p:spPr>
          <a:xfrm>
            <a:off x="2997645" y="480982"/>
            <a:ext cx="9029255" cy="400110"/>
          </a:xfrm>
          <a:prstGeom prst="rect">
            <a:avLst/>
          </a:prstGeom>
          <a:noFill/>
        </p:spPr>
        <p:txBody>
          <a:bodyPr wrap="square" rtlCol="0">
            <a:spAutoFit/>
          </a:bodyPr>
          <a:lstStyle/>
          <a:p>
            <a:r>
              <a:rPr lang="en-US" sz="2000" b="1" dirty="0">
                <a:solidFill>
                  <a:srgbClr val="0078AE"/>
                </a:solidFill>
              </a:rPr>
              <a:t>Meet the Team</a:t>
            </a:r>
            <a:endParaRPr lang="en-CA" sz="2000" b="1" dirty="0">
              <a:solidFill>
                <a:srgbClr val="0078AE"/>
              </a:solidFill>
            </a:endParaRPr>
          </a:p>
        </p:txBody>
      </p:sp>
      <p:sp>
        <p:nvSpPr>
          <p:cNvPr id="14" name="TextBox 13">
            <a:extLst>
              <a:ext uri="{FF2B5EF4-FFF2-40B4-BE49-F238E27FC236}">
                <a16:creationId xmlns:a16="http://schemas.microsoft.com/office/drawing/2014/main" id="{999CD23F-B602-7E13-2741-076F245600EE}"/>
              </a:ext>
            </a:extLst>
          </p:cNvPr>
          <p:cNvSpPr txBox="1"/>
          <p:nvPr/>
        </p:nvSpPr>
        <p:spPr>
          <a:xfrm>
            <a:off x="1057085" y="1787718"/>
            <a:ext cx="9677176" cy="3416320"/>
          </a:xfrm>
          <a:prstGeom prst="rect">
            <a:avLst/>
          </a:prstGeom>
          <a:noFill/>
        </p:spPr>
        <p:txBody>
          <a:bodyPr wrap="square" rtlCol="0">
            <a:spAutoFit/>
          </a:bodyPr>
          <a:lstStyle/>
          <a:p>
            <a:r>
              <a:rPr lang="en-CA" dirty="0"/>
              <a:t>Sandi Wiles</a:t>
            </a:r>
          </a:p>
          <a:p>
            <a:r>
              <a:rPr lang="en-CA" dirty="0"/>
              <a:t>Purchasing &amp; Risk Supervisor</a:t>
            </a:r>
          </a:p>
          <a:p>
            <a:endParaRPr lang="en-CA" dirty="0"/>
          </a:p>
          <a:p>
            <a:pPr marL="285750" indent="-285750">
              <a:buFont typeface="Arial" panose="020B0604020202020204" pitchFamily="34" charset="0"/>
              <a:buChar char="•"/>
            </a:pPr>
            <a:r>
              <a:rPr lang="en-CA" dirty="0"/>
              <a:t>over 20 years of experience in municipal government environment – all within legal and/or procurement departments</a:t>
            </a:r>
          </a:p>
          <a:p>
            <a:endParaRPr lang="en-CA" dirty="0"/>
          </a:p>
          <a:p>
            <a:pPr marL="285750" indent="-285750">
              <a:buFont typeface="Arial" panose="020B0604020202020204" pitchFamily="34" charset="0"/>
              <a:buChar char="•"/>
            </a:pPr>
            <a:r>
              <a:rPr lang="en-CA" dirty="0"/>
              <a:t>joined Centre Wellington team in 2016 </a:t>
            </a:r>
          </a:p>
          <a:p>
            <a:pPr marL="285750" indent="-285750">
              <a:buFont typeface="Arial" panose="020B0604020202020204" pitchFamily="34" charset="0"/>
              <a:buChar char="•"/>
            </a:pPr>
            <a:endParaRPr lang="en-CA" dirty="0"/>
          </a:p>
          <a:p>
            <a:endParaRPr lang="en-CA" dirty="0"/>
          </a:p>
          <a:p>
            <a:endParaRPr lang="en-CA" dirty="0"/>
          </a:p>
          <a:p>
            <a:endParaRPr lang="en-CA" dirty="0"/>
          </a:p>
          <a:p>
            <a:r>
              <a:rPr lang="en-CA" dirty="0"/>
              <a:t> </a:t>
            </a:r>
          </a:p>
        </p:txBody>
      </p:sp>
    </p:spTree>
    <p:extLst>
      <p:ext uri="{BB962C8B-B14F-4D97-AF65-F5344CB8AC3E}">
        <p14:creationId xmlns:p14="http://schemas.microsoft.com/office/powerpoint/2010/main" val="78130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6" name="Content Placeholder 5">
            <a:extLst>
              <a:ext uri="{FF2B5EF4-FFF2-40B4-BE49-F238E27FC236}">
                <a16:creationId xmlns:a16="http://schemas.microsoft.com/office/drawing/2014/main" id="{DFB2D619-BF73-D2C2-8825-5497DECAD9D1}"/>
              </a:ext>
            </a:extLst>
          </p:cNvPr>
          <p:cNvSpPr>
            <a:spLocks noGrp="1"/>
          </p:cNvSpPr>
          <p:nvPr>
            <p:ph sz="half" idx="1"/>
          </p:nvPr>
        </p:nvSpPr>
        <p:spPr/>
        <p:txBody>
          <a:bodyPr/>
          <a:lstStyle/>
          <a:p>
            <a:r>
              <a:rPr lang="en-CA" dirty="0"/>
              <a:t>Purchasing	</a:t>
            </a:r>
          </a:p>
          <a:p>
            <a:pPr lvl="1"/>
            <a:r>
              <a:rPr lang="en-CA" sz="1800" dirty="0"/>
              <a:t>Centralized Township Procurement – ensures consistent application of purchasing policy across the corporation in accordance with the Principles of Public Procurement</a:t>
            </a:r>
          </a:p>
          <a:p>
            <a:pPr marL="457200" lvl="1" indent="0">
              <a:buNone/>
            </a:pPr>
            <a:endParaRPr lang="en-CA" sz="1800" dirty="0"/>
          </a:p>
          <a:p>
            <a:endParaRPr lang="en-CA" dirty="0"/>
          </a:p>
        </p:txBody>
      </p:sp>
      <p:sp>
        <p:nvSpPr>
          <p:cNvPr id="7" name="Content Placeholder 6">
            <a:extLst>
              <a:ext uri="{FF2B5EF4-FFF2-40B4-BE49-F238E27FC236}">
                <a16:creationId xmlns:a16="http://schemas.microsoft.com/office/drawing/2014/main" id="{7776813B-DDB1-9D95-8C45-2C36D485D095}"/>
              </a:ext>
            </a:extLst>
          </p:cNvPr>
          <p:cNvSpPr>
            <a:spLocks noGrp="1"/>
          </p:cNvSpPr>
          <p:nvPr>
            <p:ph sz="half" idx="2"/>
          </p:nvPr>
        </p:nvSpPr>
        <p:spPr/>
        <p:txBody>
          <a:bodyPr/>
          <a:lstStyle/>
          <a:p>
            <a:r>
              <a:rPr lang="en-CA" dirty="0"/>
              <a:t>Risk Management</a:t>
            </a:r>
          </a:p>
          <a:p>
            <a:pPr lvl="1"/>
            <a:r>
              <a:rPr lang="en-CA" sz="1800" dirty="0"/>
              <a:t>Placement and administration of all Township Insurance Coverages</a:t>
            </a:r>
          </a:p>
          <a:p>
            <a:pPr lvl="1"/>
            <a:r>
              <a:rPr lang="en-CA" sz="1800" dirty="0"/>
              <a:t>Internal Processing of Claims </a:t>
            </a:r>
          </a:p>
          <a:p>
            <a:pPr lvl="2"/>
            <a:r>
              <a:rPr lang="en-CA" sz="1600" dirty="0"/>
              <a:t>Personal Injury (i.e. slip/trip and fall, motor vehicle accidents)</a:t>
            </a:r>
          </a:p>
          <a:p>
            <a:pPr lvl="2"/>
            <a:r>
              <a:rPr lang="en-CA" sz="1600" dirty="0"/>
              <a:t>Property Damage (i.e. vehicle damage caused by potholes &amp; other road hazards, sewer &amp; water damage)</a:t>
            </a:r>
          </a:p>
          <a:p>
            <a:pPr lvl="2"/>
            <a:r>
              <a:rPr lang="en-CA" sz="1600" dirty="0"/>
              <a:t>Professional Liability claims</a:t>
            </a:r>
            <a:endParaRPr lang="en-CA" dirty="0"/>
          </a:p>
        </p:txBody>
      </p:sp>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254445" y="6277393"/>
            <a:ext cx="2743200" cy="365125"/>
          </a:xfrm>
        </p:spPr>
        <p:txBody>
          <a:bodyPr/>
          <a:lstStyle/>
          <a:p>
            <a:pPr algn="l"/>
            <a:fld id="{16284F59-2E8F-4658-90FC-53479895C07E}" type="slidenum">
              <a:rPr lang="en-CA" smtClean="0"/>
              <a:pPr algn="l"/>
              <a:t>12</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2A9AEA99-AAD0-4007-98E3-EAA3C6EF94FF}"/>
              </a:ext>
            </a:extLst>
          </p:cNvPr>
          <p:cNvSpPr txBox="1"/>
          <p:nvPr/>
        </p:nvSpPr>
        <p:spPr>
          <a:xfrm>
            <a:off x="2997645" y="480982"/>
            <a:ext cx="9029255" cy="400110"/>
          </a:xfrm>
          <a:prstGeom prst="rect">
            <a:avLst/>
          </a:prstGeom>
          <a:noFill/>
        </p:spPr>
        <p:txBody>
          <a:bodyPr wrap="square" rtlCol="0">
            <a:spAutoFit/>
          </a:bodyPr>
          <a:lstStyle/>
          <a:p>
            <a:r>
              <a:rPr lang="en-US" sz="2000" b="1" dirty="0">
                <a:solidFill>
                  <a:srgbClr val="0078AE"/>
                </a:solidFill>
              </a:rPr>
              <a:t>Division Overview</a:t>
            </a:r>
            <a:endParaRPr lang="en-CA" sz="2000" b="1" dirty="0">
              <a:solidFill>
                <a:srgbClr val="0078AE"/>
              </a:solidFill>
            </a:endParaRPr>
          </a:p>
        </p:txBody>
      </p:sp>
      <p:pic>
        <p:nvPicPr>
          <p:cNvPr id="10" name="Picture 9">
            <a:extLst>
              <a:ext uri="{FF2B5EF4-FFF2-40B4-BE49-F238E27FC236}">
                <a16:creationId xmlns:a16="http://schemas.microsoft.com/office/drawing/2014/main" id="{4C95A79A-33F2-5DBA-A4B0-182E8ED93AE1}"/>
              </a:ext>
            </a:extLst>
          </p:cNvPr>
          <p:cNvPicPr>
            <a:picLocks noChangeAspect="1"/>
          </p:cNvPicPr>
          <p:nvPr/>
        </p:nvPicPr>
        <p:blipFill>
          <a:blip r:embed="rId3"/>
          <a:stretch>
            <a:fillRect/>
          </a:stretch>
        </p:blipFill>
        <p:spPr>
          <a:xfrm>
            <a:off x="1073426" y="3429000"/>
            <a:ext cx="4552122" cy="2445026"/>
          </a:xfrm>
          <a:prstGeom prst="rect">
            <a:avLst/>
          </a:prstGeom>
        </p:spPr>
      </p:pic>
    </p:spTree>
    <p:extLst>
      <p:ext uri="{BB962C8B-B14F-4D97-AF65-F5344CB8AC3E}">
        <p14:creationId xmlns:p14="http://schemas.microsoft.com/office/powerpoint/2010/main" val="241138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6" name="Content Placeholder 5">
            <a:extLst>
              <a:ext uri="{FF2B5EF4-FFF2-40B4-BE49-F238E27FC236}">
                <a16:creationId xmlns:a16="http://schemas.microsoft.com/office/drawing/2014/main" id="{DFB2D619-BF73-D2C2-8825-5497DECAD9D1}"/>
              </a:ext>
            </a:extLst>
          </p:cNvPr>
          <p:cNvSpPr>
            <a:spLocks noGrp="1"/>
          </p:cNvSpPr>
          <p:nvPr>
            <p:ph sz="half" idx="1"/>
          </p:nvPr>
        </p:nvSpPr>
        <p:spPr>
          <a:xfrm>
            <a:off x="838199" y="1154751"/>
            <a:ext cx="10982961" cy="5022212"/>
          </a:xfrm>
        </p:spPr>
        <p:txBody>
          <a:bodyPr>
            <a:normAutofit/>
          </a:bodyPr>
          <a:lstStyle/>
          <a:p>
            <a:r>
              <a:rPr lang="en-CA" sz="3600" dirty="0"/>
              <a:t>Purchasing	</a:t>
            </a:r>
          </a:p>
          <a:p>
            <a:pPr marL="0" indent="0">
              <a:buNone/>
            </a:pPr>
            <a:endParaRPr lang="en-CA" sz="3600" dirty="0"/>
          </a:p>
          <a:p>
            <a:pPr lvl="1"/>
            <a:r>
              <a:rPr lang="en-CA" dirty="0"/>
              <a:t>Development and maintenance of bid document templates</a:t>
            </a:r>
          </a:p>
          <a:p>
            <a:pPr lvl="1"/>
            <a:r>
              <a:rPr lang="en-CA" dirty="0"/>
              <a:t>Development and review of formal contract documents</a:t>
            </a:r>
          </a:p>
          <a:p>
            <a:pPr lvl="1"/>
            <a:r>
              <a:rPr lang="en-CA" dirty="0"/>
              <a:t>A resource for development of bid specifications</a:t>
            </a:r>
          </a:p>
          <a:p>
            <a:pPr lvl="1"/>
            <a:r>
              <a:rPr lang="en-CA" dirty="0"/>
              <a:t>Assist in determining best procurement method based on type of purchase</a:t>
            </a:r>
          </a:p>
          <a:p>
            <a:pPr lvl="1"/>
            <a:r>
              <a:rPr lang="en-CA" dirty="0"/>
              <a:t>Follow-up with vendors (debriefs, performance evaluations)</a:t>
            </a:r>
          </a:p>
          <a:p>
            <a:pPr lvl="1"/>
            <a:r>
              <a:rPr lang="en-CA" dirty="0"/>
              <a:t>Participation in co-operative purchasing initiatives with other government or broader public sector entities</a:t>
            </a:r>
          </a:p>
          <a:p>
            <a:pPr lvl="1"/>
            <a:r>
              <a:rPr lang="en-CA" dirty="0"/>
              <a:t>Review of case law, industry best practices and state law affecting purchasing</a:t>
            </a:r>
          </a:p>
          <a:p>
            <a:pPr lvl="1"/>
            <a:r>
              <a:rPr lang="en-CA" dirty="0"/>
              <a:t>Administration of Township’s Purchasing Card Program</a:t>
            </a:r>
          </a:p>
          <a:p>
            <a:endParaRPr lang="en-CA" dirty="0"/>
          </a:p>
        </p:txBody>
      </p:sp>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419545" y="6294246"/>
            <a:ext cx="2743200" cy="365125"/>
          </a:xfrm>
        </p:spPr>
        <p:txBody>
          <a:bodyPr/>
          <a:lstStyle/>
          <a:p>
            <a:pPr algn="l"/>
            <a:fld id="{16284F59-2E8F-4658-90FC-53479895C07E}" type="slidenum">
              <a:rPr lang="en-CA" smtClean="0"/>
              <a:pPr algn="l"/>
              <a:t>13</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2A9AEA99-AAD0-4007-98E3-EAA3C6EF94FF}"/>
              </a:ext>
            </a:extLst>
          </p:cNvPr>
          <p:cNvSpPr txBox="1"/>
          <p:nvPr/>
        </p:nvSpPr>
        <p:spPr>
          <a:xfrm>
            <a:off x="3162745" y="480982"/>
            <a:ext cx="9029255" cy="400110"/>
          </a:xfrm>
          <a:prstGeom prst="rect">
            <a:avLst/>
          </a:prstGeom>
          <a:noFill/>
        </p:spPr>
        <p:txBody>
          <a:bodyPr wrap="square" rtlCol="0">
            <a:spAutoFit/>
          </a:bodyPr>
          <a:lstStyle/>
          <a:p>
            <a:r>
              <a:rPr lang="en-US" sz="2000" b="1" dirty="0">
                <a:solidFill>
                  <a:srgbClr val="0078AE"/>
                </a:solidFill>
              </a:rPr>
              <a:t>Core Services</a:t>
            </a:r>
            <a:endParaRPr lang="en-CA" sz="2000" b="1" dirty="0">
              <a:solidFill>
                <a:srgbClr val="0078AE"/>
              </a:solidFill>
            </a:endParaRPr>
          </a:p>
        </p:txBody>
      </p:sp>
      <p:pic>
        <p:nvPicPr>
          <p:cNvPr id="3" name="Recorded Sound">
            <a:hlinkClick r:id="" action="ppaction://media"/>
            <a:extLst>
              <a:ext uri="{FF2B5EF4-FFF2-40B4-BE49-F238E27FC236}">
                <a16:creationId xmlns:a16="http://schemas.microsoft.com/office/drawing/2014/main" id="{32527060-55E9-A27D-5634-B324685F56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8751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14</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Trends affecting Purchasing &amp; Risk </a:t>
            </a:r>
            <a:endParaRPr lang="en-CA" sz="2000" b="1" dirty="0">
              <a:solidFill>
                <a:srgbClr val="0078AE"/>
              </a:solidFill>
            </a:endParaRPr>
          </a:p>
        </p:txBody>
      </p:sp>
      <p:sp>
        <p:nvSpPr>
          <p:cNvPr id="6" name="TextBox 5">
            <a:extLst>
              <a:ext uri="{FF2B5EF4-FFF2-40B4-BE49-F238E27FC236}">
                <a16:creationId xmlns:a16="http://schemas.microsoft.com/office/drawing/2014/main" id="{1978C761-2F86-348C-2E6A-C1D1ED3C53A1}"/>
              </a:ext>
            </a:extLst>
          </p:cNvPr>
          <p:cNvSpPr txBox="1"/>
          <p:nvPr/>
        </p:nvSpPr>
        <p:spPr>
          <a:xfrm>
            <a:off x="886568" y="1314864"/>
            <a:ext cx="10197558" cy="5117363"/>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Legislation – new legislation and revision of current trade agreements affecting public procurement </a:t>
            </a:r>
          </a:p>
          <a:p>
            <a:pPr marL="342900" lvl="0" indent="-342900">
              <a:lnSpc>
                <a:spcPct val="107000"/>
              </a:lnSpc>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ESG (Ethical, Social and Governance) – procurement that includes ESG principles ensuring business with suppliers is conducted in a manner that aligns with corporate social responsibility strategies</a:t>
            </a:r>
          </a:p>
          <a:p>
            <a:pPr marL="342900" lvl="0" indent="-342900">
              <a:lnSpc>
                <a:spcPct val="107000"/>
              </a:lnSpc>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Green Procurement - </a:t>
            </a:r>
            <a:r>
              <a:rPr lang="en-CA" sz="1800" dirty="0">
                <a:effectLst/>
                <a:latin typeface="Calibri" panose="020F0502020204030204" pitchFamily="34" charset="0"/>
                <a:ea typeface="Calibri" panose="020F0502020204030204" pitchFamily="34" charset="0"/>
                <a:cs typeface="Times New Roman" panose="02020603050405020304" pitchFamily="18" charset="0"/>
              </a:rPr>
              <a:t>the commitment to the purchase of goods and services with due regard to the preservation of the natural environment and to encourage the use of environmentally friendly products and services </a:t>
            </a:r>
          </a:p>
          <a:p>
            <a:pPr marL="342900" lvl="0" indent="-342900">
              <a:lnSpc>
                <a:spcPct val="107000"/>
              </a:lnSpc>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Social Procurement - purchasing that is intentionally directed toward promoting health and safety, local economic development, diverse and minority groups, social enterprises or other measures that improve the well-being of individuals and communities </a:t>
            </a:r>
          </a:p>
          <a:p>
            <a:pPr marL="342900" lvl="0" indent="-342900">
              <a:lnSpc>
                <a:spcPct val="107000"/>
              </a:lnSpc>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Non-binding RFPs – process whereby a bid is not binding on either the owner or the bidder but a contractual negotiating framework between the buyer and the owner as they work toward a definitive purchase and sale agreement</a:t>
            </a:r>
          </a:p>
          <a:p>
            <a:pPr marL="342900" lvl="0" indent="-342900">
              <a:lnSpc>
                <a:spcPct val="107000"/>
              </a:lnSpc>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Inflation increasing the cost of materials, labour shortages, supply chain delays and shortage of materials is causing significant increase in tendered pricing for all procurements, but especially noticeable in construction procurements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Insurance – increasing costs of general insurance program and availability of other forms of insurance, i.e. cyber insurance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111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284F59-2E8F-4658-90FC-53479895C07E}"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 </a:t>
            </a:r>
            <a:r>
              <a:rPr lang="en-CA" dirty="0"/>
              <a:t>Council Orientation</a:t>
            </a: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8AE"/>
                </a:solidFill>
                <a:effectLst/>
                <a:uLnTx/>
                <a:uFillTx/>
                <a:latin typeface="Calibri" panose="020F0502020204030204"/>
                <a:ea typeface="+mn-ea"/>
                <a:cs typeface="+mn-cs"/>
              </a:rPr>
              <a:t>Role of Elected Officials in the Procurement Process</a:t>
            </a:r>
            <a:endParaRPr kumimoji="0" lang="en-CA" sz="2000" b="1" i="0" u="none" strike="noStrike" kern="1200" cap="none" spc="0" normalizeH="0" baseline="0" noProof="0" dirty="0">
              <a:ln>
                <a:noFill/>
              </a:ln>
              <a:solidFill>
                <a:srgbClr val="0078A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978C761-2F86-348C-2E6A-C1D1ED3C53A1}"/>
              </a:ext>
            </a:extLst>
          </p:cNvPr>
          <p:cNvSpPr txBox="1"/>
          <p:nvPr/>
        </p:nvSpPr>
        <p:spPr>
          <a:xfrm>
            <a:off x="886568" y="1314864"/>
            <a:ext cx="10135928" cy="4538102"/>
          </a:xfrm>
          <a:prstGeom prst="rect">
            <a:avLst/>
          </a:prstGeom>
          <a:noFill/>
        </p:spPr>
        <p:txBody>
          <a:bodyPr wrap="square">
            <a:spAutoFit/>
          </a:bodyPr>
          <a:lstStyle/>
          <a:p>
            <a:pPr marL="285750" indent="-285750" algn="just">
              <a:lnSpc>
                <a:spcPct val="101000"/>
              </a:lnSpc>
              <a:buFont typeface="Arial" panose="020B0604020202020204" pitchFamily="34" charset="0"/>
              <a:buChar char="•"/>
              <a:tabLst>
                <a:tab pos="1364615" algn="l"/>
              </a:tabLst>
            </a:pPr>
            <a:r>
              <a:rPr kumimoji="0" lang="en-US" b="0" i="0" u="none" strike="noStrike" kern="1200" cap="none" spc="-15" normalizeH="0" baseline="0" noProof="0" dirty="0">
                <a:ln>
                  <a:noFill/>
                </a:ln>
                <a:solidFill>
                  <a:srgbClr val="343133"/>
                </a:solidFill>
                <a:uLnTx/>
                <a:uFillTx/>
                <a:latin typeface="Arial" panose="020B0604020202020204" pitchFamily="34" charset="0"/>
                <a:ea typeface="Calibri" panose="020F0502020204030204" pitchFamily="34" charset="0"/>
                <a:cs typeface="Times New Roman" panose="02020603050405020304" pitchFamily="18" charset="0"/>
              </a:rPr>
              <a:t>It is the </a:t>
            </a:r>
            <a:r>
              <a:rPr lang="en-US" spc="-15" dirty="0">
                <a:solidFill>
                  <a:srgbClr val="343133"/>
                </a:solidFill>
                <a:latin typeface="Arial" panose="020B0604020202020204" pitchFamily="34" charset="0"/>
                <a:ea typeface="Calibri" panose="020F0502020204030204" pitchFamily="34" charset="0"/>
                <a:cs typeface="Times New Roman" panose="02020603050405020304" pitchFamily="18" charset="0"/>
              </a:rPr>
              <a:t>r</a:t>
            </a:r>
            <a:r>
              <a:rPr kumimoji="0" lang="en-US" b="0" i="0" u="none" strike="noStrike" kern="1200" cap="none" spc="-15" normalizeH="0" baseline="0" noProof="0" dirty="0">
                <a:ln>
                  <a:noFill/>
                </a:ln>
                <a:solidFill>
                  <a:srgbClr val="343133"/>
                </a:solidFill>
                <a:uLnTx/>
                <a:uFillTx/>
                <a:latin typeface="Arial" panose="020B0604020202020204" pitchFamily="34" charset="0"/>
                <a:ea typeface="Calibri" panose="020F0502020204030204" pitchFamily="34" charset="0"/>
                <a:cs typeface="Times New Roman" panose="02020603050405020304" pitchFamily="18" charset="0"/>
              </a:rPr>
              <a:t>ole of Council to adopt a Purchasing &amp; Procurement Policy and to approve expenditures through the Township’s budget process. Through this Policy, Council can delegate to Township staff the authority to make expenditures in accordance with approved policy thresholds, or have staff bring reports to Council for consideration and award.</a:t>
            </a:r>
          </a:p>
          <a:p>
            <a:pPr algn="just">
              <a:lnSpc>
                <a:spcPct val="101000"/>
              </a:lnSpc>
              <a:tabLst>
                <a:tab pos="1364615" algn="l"/>
              </a:tabLst>
            </a:pPr>
            <a:endParaRPr kumimoji="0" lang="en-US" b="0" i="0" u="none" strike="noStrike" kern="1200" cap="none" spc="-15" normalizeH="0" baseline="0" noProof="0" dirty="0">
              <a:ln>
                <a:noFill/>
              </a:ln>
              <a:solidFill>
                <a:srgbClr val="343133"/>
              </a:solidFill>
              <a:uLnTx/>
              <a:uFillTx/>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800" spc="-15" dirty="0">
                <a:solidFill>
                  <a:srgbClr val="343133"/>
                </a:solidFill>
                <a:effectLst/>
                <a:latin typeface="Arial" panose="020B0604020202020204" pitchFamily="34" charset="0"/>
                <a:ea typeface="Calibri" panose="020F0502020204030204" pitchFamily="34" charset="0"/>
                <a:cs typeface="Times New Roman" panose="02020603050405020304" pitchFamily="18" charset="0"/>
              </a:rPr>
              <a:t>To avoid the potential appearance of bias or political influence in procurement, members of Council should have no involvement in the Competitive Bid Processes.  This includes from the time an opportunity has been initiated until a contract has been entered into with a contractor, except where Council is presented with a recommendation to approve a contract award in accordance with the Policy. </a:t>
            </a:r>
          </a:p>
          <a:p>
            <a:pPr algn="just"/>
            <a:endParaRPr lang="en-US" sz="1800" spc="-15" dirty="0">
              <a:solidFill>
                <a:srgbClr val="343133"/>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pc="-15" dirty="0">
                <a:solidFill>
                  <a:srgbClr val="343133"/>
                </a:solidFill>
                <a:latin typeface="Arial" panose="020B0604020202020204" pitchFamily="34" charset="0"/>
                <a:ea typeface="Calibri" panose="020F0502020204030204" pitchFamily="34" charset="0"/>
                <a:cs typeface="Times New Roman" panose="02020603050405020304" pitchFamily="18" charset="0"/>
              </a:rPr>
              <a:t>The Township’s procurement activities must be conducted with integrity and in accordance with purchasing ethics, as well as the </a:t>
            </a:r>
            <a:r>
              <a:rPr lang="en-US" i="1" spc="-15" dirty="0">
                <a:solidFill>
                  <a:srgbClr val="343133"/>
                </a:solidFill>
                <a:latin typeface="Arial" panose="020B0604020202020204" pitchFamily="34" charset="0"/>
                <a:ea typeface="Calibri" panose="020F0502020204030204" pitchFamily="34" charset="0"/>
                <a:cs typeface="Times New Roman" panose="02020603050405020304" pitchFamily="18" charset="0"/>
              </a:rPr>
              <a:t>Municipal Conflict of Interest Act, RSO 1990, cM.50, as amended.</a:t>
            </a:r>
            <a:endParaRPr lang="en-US" spc="-15" dirty="0">
              <a:solidFill>
                <a:srgbClr val="343133"/>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n-CA" sz="1800" dirty="0">
              <a:effectLst/>
              <a:latin typeface="Arial" panose="020B0604020202020204" pitchFamily="34" charset="0"/>
              <a:ea typeface="Arial" panose="020B0604020202020204" pitchFamily="34" charset="0"/>
            </a:endParaRPr>
          </a:p>
          <a:p>
            <a:endPar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95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16</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96FCE119-EA13-D961-D6E1-E853A99CA0D5}"/>
              </a:ext>
            </a:extLst>
          </p:cNvPr>
          <p:cNvSpPr txBox="1"/>
          <p:nvPr/>
        </p:nvSpPr>
        <p:spPr>
          <a:xfrm>
            <a:off x="2369819" y="2921168"/>
            <a:ext cx="7452362" cy="1015663"/>
          </a:xfrm>
          <a:prstGeom prst="rect">
            <a:avLst/>
          </a:prstGeom>
          <a:noFill/>
        </p:spPr>
        <p:txBody>
          <a:bodyPr wrap="square">
            <a:spAutoFit/>
          </a:bodyPr>
          <a:lstStyle/>
          <a:p>
            <a:pPr algn="ctr"/>
            <a:r>
              <a:rPr kumimoji="0" lang="en-CA" sz="6000" b="0" i="0" u="none" strike="noStrike" kern="1200" cap="none" spc="0" normalizeH="0" baseline="0" noProof="0" dirty="0">
                <a:ln>
                  <a:noFill/>
                </a:ln>
                <a:solidFill>
                  <a:prstClr val="black"/>
                </a:solidFill>
                <a:effectLst/>
                <a:uLnTx/>
                <a:uFillTx/>
                <a:latin typeface="Calibri Light" panose="020F0302020204030204"/>
                <a:ea typeface="+mj-ea"/>
                <a:cs typeface="+mj-cs"/>
              </a:rPr>
              <a:t>Information Technology</a:t>
            </a:r>
            <a:endParaRPr lang="en-CA" dirty="0"/>
          </a:p>
        </p:txBody>
      </p:sp>
    </p:spTree>
    <p:extLst>
      <p:ext uri="{BB962C8B-B14F-4D97-AF65-F5344CB8AC3E}">
        <p14:creationId xmlns:p14="http://schemas.microsoft.com/office/powerpoint/2010/main" val="396942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70F34AD8-8F89-4920-8182-1C92234CB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73" y="134552"/>
            <a:ext cx="1503778" cy="1265914"/>
          </a:xfrm>
          <a:prstGeom prst="rect">
            <a:avLst/>
          </a:prstGeom>
        </p:spPr>
      </p:pic>
      <p:pic>
        <p:nvPicPr>
          <p:cNvPr id="8" name="Picture 7" descr="A picture containing text, outdoor&#10;&#10;Description automatically generated">
            <a:extLst>
              <a:ext uri="{FF2B5EF4-FFF2-40B4-BE49-F238E27FC236}">
                <a16:creationId xmlns:a16="http://schemas.microsoft.com/office/drawing/2014/main" id="{C44F696F-829D-48BA-A121-E33171D76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400" y="-15243"/>
            <a:ext cx="4927600" cy="6873240"/>
          </a:xfrm>
          <a:prstGeom prst="rect">
            <a:avLst/>
          </a:prstGeom>
        </p:spPr>
      </p:pic>
      <p:sp>
        <p:nvSpPr>
          <p:cNvPr id="5" name="Rectangle 4">
            <a:extLst>
              <a:ext uri="{FF2B5EF4-FFF2-40B4-BE49-F238E27FC236}">
                <a16:creationId xmlns:a16="http://schemas.microsoft.com/office/drawing/2014/main" id="{EFC3E220-D394-47A9-B95D-5E5BAC0FD17A}"/>
              </a:ext>
            </a:extLst>
          </p:cNvPr>
          <p:cNvSpPr/>
          <p:nvPr/>
        </p:nvSpPr>
        <p:spPr>
          <a:xfrm rot="16200000">
            <a:off x="3387235" y="2914160"/>
            <a:ext cx="6873243" cy="1014437"/>
          </a:xfrm>
          <a:prstGeom prst="rect">
            <a:avLst/>
          </a:prstGeom>
          <a:solidFill>
            <a:srgbClr val="006BA6"/>
          </a:solidFill>
          <a:ln>
            <a:solidFill>
              <a:srgbClr val="256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94825969-E9C1-1D62-73EA-076A3A3C517F}"/>
              </a:ext>
            </a:extLst>
          </p:cNvPr>
          <p:cNvSpPr txBox="1"/>
          <p:nvPr/>
        </p:nvSpPr>
        <p:spPr>
          <a:xfrm>
            <a:off x="1839156" y="475121"/>
            <a:ext cx="4036207" cy="584775"/>
          </a:xfrm>
          <a:prstGeom prst="rect">
            <a:avLst/>
          </a:prstGeom>
          <a:noFill/>
        </p:spPr>
        <p:txBody>
          <a:bodyPr wrap="square" rtlCol="0">
            <a:spAutoFit/>
          </a:bodyPr>
          <a:lstStyle/>
          <a:p>
            <a:r>
              <a:rPr lang="en-US" sz="3200" dirty="0"/>
              <a:t>Agenda</a:t>
            </a:r>
            <a:endParaRPr lang="en-CA" sz="3200" dirty="0"/>
          </a:p>
        </p:txBody>
      </p:sp>
      <p:sp>
        <p:nvSpPr>
          <p:cNvPr id="15" name="Rectangle 14">
            <a:extLst>
              <a:ext uri="{FF2B5EF4-FFF2-40B4-BE49-F238E27FC236}">
                <a16:creationId xmlns:a16="http://schemas.microsoft.com/office/drawing/2014/main" id="{63C39FEE-C8C9-3C03-7C85-24D229E05819}"/>
              </a:ext>
            </a:extLst>
          </p:cNvPr>
          <p:cNvSpPr/>
          <p:nvPr/>
        </p:nvSpPr>
        <p:spPr>
          <a:xfrm>
            <a:off x="631800" y="1730520"/>
            <a:ext cx="5078486" cy="4555980"/>
          </a:xfrm>
          <a:prstGeom prst="rect">
            <a:avLst/>
          </a:prstGeom>
          <a:solidFill>
            <a:schemeClr val="bg1"/>
          </a:solidFill>
          <a:ln w="76200">
            <a:solidFill>
              <a:srgbClr val="006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78A201B0-2212-B634-A7A2-1EE4064E92BA}"/>
              </a:ext>
            </a:extLst>
          </p:cNvPr>
          <p:cNvSpPr txBox="1"/>
          <p:nvPr/>
        </p:nvSpPr>
        <p:spPr>
          <a:xfrm>
            <a:off x="872600" y="1956460"/>
            <a:ext cx="3886343" cy="3416320"/>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Department Structure</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Division Overview</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Core Services</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Current Projects</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Trends</a:t>
            </a:r>
            <a:endParaRPr lang="en-CA" sz="2400" dirty="0"/>
          </a:p>
        </p:txBody>
      </p:sp>
    </p:spTree>
    <p:extLst>
      <p:ext uri="{BB962C8B-B14F-4D97-AF65-F5344CB8AC3E}">
        <p14:creationId xmlns:p14="http://schemas.microsoft.com/office/powerpoint/2010/main" val="4338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18</a:t>
            </a:fld>
            <a:r>
              <a:rPr lang="en-CA" dirty="0"/>
              <a:t> | Information Technology</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736180" y="448146"/>
            <a:ext cx="9029255" cy="400110"/>
          </a:xfrm>
          <a:prstGeom prst="rect">
            <a:avLst/>
          </a:prstGeom>
          <a:noFill/>
        </p:spPr>
        <p:txBody>
          <a:bodyPr wrap="square" rtlCol="0">
            <a:spAutoFit/>
          </a:bodyPr>
          <a:lstStyle/>
          <a:p>
            <a:r>
              <a:rPr lang="en-US" sz="2000" b="1" dirty="0">
                <a:solidFill>
                  <a:srgbClr val="0078AE"/>
                </a:solidFill>
              </a:rPr>
              <a:t>Department Structure – Information Technology</a:t>
            </a:r>
            <a:endParaRPr lang="en-CA" sz="2000" b="1" dirty="0">
              <a:solidFill>
                <a:srgbClr val="0078AE"/>
              </a:solidFill>
            </a:endParaRPr>
          </a:p>
        </p:txBody>
      </p:sp>
      <p:graphicFrame>
        <p:nvGraphicFramePr>
          <p:cNvPr id="10" name="Content Placeholder 5">
            <a:extLst>
              <a:ext uri="{FF2B5EF4-FFF2-40B4-BE49-F238E27FC236}">
                <a16:creationId xmlns:a16="http://schemas.microsoft.com/office/drawing/2014/main" id="{8C7A782A-A301-6D26-E81A-3D290798CA19}"/>
              </a:ext>
            </a:extLst>
          </p:cNvPr>
          <p:cNvGraphicFramePr>
            <a:graphicFrameLocks/>
          </p:cNvGraphicFramePr>
          <p:nvPr/>
        </p:nvGraphicFramePr>
        <p:xfrm>
          <a:off x="682924" y="153201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User with solid fill">
            <a:extLst>
              <a:ext uri="{FF2B5EF4-FFF2-40B4-BE49-F238E27FC236}">
                <a16:creationId xmlns:a16="http://schemas.microsoft.com/office/drawing/2014/main" id="{CAE826D2-4E77-8B52-5911-D47B936D49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8316" y="3375835"/>
            <a:ext cx="608287" cy="608287"/>
          </a:xfrm>
          <a:prstGeom prst="rect">
            <a:avLst/>
          </a:prstGeom>
        </p:spPr>
      </p:pic>
      <p:pic>
        <p:nvPicPr>
          <p:cNvPr id="11" name="Graphic 10" descr="User with solid fill">
            <a:extLst>
              <a:ext uri="{FF2B5EF4-FFF2-40B4-BE49-F238E27FC236}">
                <a16:creationId xmlns:a16="http://schemas.microsoft.com/office/drawing/2014/main" id="{F23DAF73-DFA9-9E91-0498-B3C38C61C7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7274" y="4964487"/>
            <a:ext cx="608400" cy="608400"/>
          </a:xfrm>
          <a:prstGeom prst="rect">
            <a:avLst/>
          </a:prstGeom>
        </p:spPr>
      </p:pic>
      <p:pic>
        <p:nvPicPr>
          <p:cNvPr id="13" name="Graphic 12" descr="User with solid fill">
            <a:extLst>
              <a:ext uri="{FF2B5EF4-FFF2-40B4-BE49-F238E27FC236}">
                <a16:creationId xmlns:a16="http://schemas.microsoft.com/office/drawing/2014/main" id="{56ED66DF-BD71-7820-433E-E7EA9F7E14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71785" y="4964039"/>
            <a:ext cx="608400" cy="608400"/>
          </a:xfrm>
          <a:prstGeom prst="rect">
            <a:avLst/>
          </a:prstGeom>
        </p:spPr>
      </p:pic>
      <p:pic>
        <p:nvPicPr>
          <p:cNvPr id="14" name="Graphic 13" descr="User with solid fill">
            <a:extLst>
              <a:ext uri="{FF2B5EF4-FFF2-40B4-BE49-F238E27FC236}">
                <a16:creationId xmlns:a16="http://schemas.microsoft.com/office/drawing/2014/main" id="{D7A10E24-422A-DD35-7EA4-CC27FCACD1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7497" y="4964039"/>
            <a:ext cx="608400" cy="608400"/>
          </a:xfrm>
          <a:prstGeom prst="rect">
            <a:avLst/>
          </a:prstGeom>
        </p:spPr>
      </p:pic>
      <p:pic>
        <p:nvPicPr>
          <p:cNvPr id="15" name="Graphic 14" descr="User with solid fill">
            <a:extLst>
              <a:ext uri="{FF2B5EF4-FFF2-40B4-BE49-F238E27FC236}">
                <a16:creationId xmlns:a16="http://schemas.microsoft.com/office/drawing/2014/main" id="{547D4354-5860-2B44-587B-7F53A507FD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04125" y="4964039"/>
            <a:ext cx="608400" cy="608400"/>
          </a:xfrm>
          <a:prstGeom prst="rect">
            <a:avLst/>
          </a:prstGeom>
        </p:spPr>
      </p:pic>
      <p:pic>
        <p:nvPicPr>
          <p:cNvPr id="16" name="Graphic 15" descr="User with solid fill">
            <a:extLst>
              <a:ext uri="{FF2B5EF4-FFF2-40B4-BE49-F238E27FC236}">
                <a16:creationId xmlns:a16="http://schemas.microsoft.com/office/drawing/2014/main" id="{1302EB78-1BBC-ABC8-30D1-685AFEC979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1229" y="1752585"/>
            <a:ext cx="608287" cy="608287"/>
          </a:xfrm>
          <a:prstGeom prst="rect">
            <a:avLst/>
          </a:prstGeom>
        </p:spPr>
      </p:pic>
    </p:spTree>
    <p:extLst>
      <p:ext uri="{BB962C8B-B14F-4D97-AF65-F5344CB8AC3E}">
        <p14:creationId xmlns:p14="http://schemas.microsoft.com/office/powerpoint/2010/main" val="413897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19</a:t>
            </a:fld>
            <a:r>
              <a:rPr lang="en-CA" dirty="0"/>
              <a:t> | Information Technology</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Division Overview – Information Technology</a:t>
            </a:r>
            <a:endParaRPr lang="en-CA" sz="2000" b="1" dirty="0">
              <a:solidFill>
                <a:srgbClr val="0078AE"/>
              </a:solidFill>
            </a:endParaRPr>
          </a:p>
        </p:txBody>
      </p:sp>
      <p:graphicFrame>
        <p:nvGraphicFramePr>
          <p:cNvPr id="11" name="Diagram 10">
            <a:extLst>
              <a:ext uri="{FF2B5EF4-FFF2-40B4-BE49-F238E27FC236}">
                <a16:creationId xmlns:a16="http://schemas.microsoft.com/office/drawing/2014/main" id="{DFBEEEA6-73F2-E1F4-24B4-D4002FFA0190}"/>
              </a:ext>
            </a:extLst>
          </p:cNvPr>
          <p:cNvGraphicFramePr/>
          <p:nvPr/>
        </p:nvGraphicFramePr>
        <p:xfrm>
          <a:off x="686152" y="1207876"/>
          <a:ext cx="4998021" cy="489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B9F8359E-FFD5-836B-94C4-9CB0A7A62261}"/>
              </a:ext>
            </a:extLst>
          </p:cNvPr>
          <p:cNvGraphicFramePr/>
          <p:nvPr/>
        </p:nvGraphicFramePr>
        <p:xfrm>
          <a:off x="6096000" y="1207876"/>
          <a:ext cx="5409848" cy="48953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5402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2</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endParaRPr lang="en-CA" sz="2000" b="1" dirty="0">
              <a:solidFill>
                <a:srgbClr val="0078AE"/>
              </a:solidFill>
            </a:endParaRPr>
          </a:p>
        </p:txBody>
      </p:sp>
      <p:sp>
        <p:nvSpPr>
          <p:cNvPr id="6" name="TextBox 5">
            <a:extLst>
              <a:ext uri="{FF2B5EF4-FFF2-40B4-BE49-F238E27FC236}">
                <a16:creationId xmlns:a16="http://schemas.microsoft.com/office/drawing/2014/main" id="{2AB0AD74-E73D-E48A-CB07-B482DFF04DED}"/>
              </a:ext>
            </a:extLst>
          </p:cNvPr>
          <p:cNvSpPr txBox="1"/>
          <p:nvPr/>
        </p:nvSpPr>
        <p:spPr>
          <a:xfrm>
            <a:off x="3043107" y="2919071"/>
            <a:ext cx="6102990" cy="1015663"/>
          </a:xfrm>
          <a:prstGeom prst="rect">
            <a:avLst/>
          </a:prstGeom>
          <a:noFill/>
        </p:spPr>
        <p:txBody>
          <a:bodyPr wrap="square">
            <a:spAutoFit/>
          </a:bodyPr>
          <a:lstStyle/>
          <a:p>
            <a:r>
              <a:rPr kumimoji="0" lang="en-CA" sz="6000" b="0" i="0" u="none" strike="noStrike" kern="1200" cap="none" spc="0" normalizeH="0" baseline="0" noProof="0" dirty="0">
                <a:ln>
                  <a:noFill/>
                </a:ln>
                <a:solidFill>
                  <a:prstClr val="black"/>
                </a:solidFill>
                <a:effectLst/>
                <a:uLnTx/>
                <a:uFillTx/>
                <a:latin typeface="Calibri Light" panose="020F0302020204030204"/>
                <a:ea typeface="+mj-ea"/>
                <a:cs typeface="+mj-cs"/>
              </a:rPr>
              <a:t>Financial Services</a:t>
            </a:r>
            <a:endParaRPr lang="en-CA" dirty="0"/>
          </a:p>
        </p:txBody>
      </p:sp>
      <p:pic>
        <p:nvPicPr>
          <p:cNvPr id="7" name="Picture 6">
            <a:extLst>
              <a:ext uri="{FF2B5EF4-FFF2-40B4-BE49-F238E27FC236}">
                <a16:creationId xmlns:a16="http://schemas.microsoft.com/office/drawing/2014/main" id="{7E3E5888-8332-AB89-A81F-8C03774F3A54}"/>
              </a:ext>
            </a:extLst>
          </p:cNvPr>
          <p:cNvPicPr>
            <a:picLocks noChangeAspect="1"/>
          </p:cNvPicPr>
          <p:nvPr/>
        </p:nvPicPr>
        <p:blipFill>
          <a:blip r:embed="rId3"/>
          <a:stretch>
            <a:fillRect/>
          </a:stretch>
        </p:blipFill>
        <p:spPr>
          <a:xfrm>
            <a:off x="9552203" y="4498644"/>
            <a:ext cx="2639797" cy="2359356"/>
          </a:xfrm>
          <a:prstGeom prst="rect">
            <a:avLst/>
          </a:prstGeom>
        </p:spPr>
      </p:pic>
    </p:spTree>
    <p:extLst>
      <p:ext uri="{BB962C8B-B14F-4D97-AF65-F5344CB8AC3E}">
        <p14:creationId xmlns:p14="http://schemas.microsoft.com/office/powerpoint/2010/main" val="363315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20</a:t>
            </a:fld>
            <a:r>
              <a:rPr lang="en-CA" dirty="0"/>
              <a:t> | Information Technology</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Core Services – Information Technology</a:t>
            </a:r>
            <a:endParaRPr lang="en-CA" sz="2000" b="1" dirty="0">
              <a:solidFill>
                <a:srgbClr val="0078AE"/>
              </a:solidFill>
            </a:endParaRPr>
          </a:p>
        </p:txBody>
      </p:sp>
      <p:sp>
        <p:nvSpPr>
          <p:cNvPr id="11" name="TextBox 10">
            <a:extLst>
              <a:ext uri="{FF2B5EF4-FFF2-40B4-BE49-F238E27FC236}">
                <a16:creationId xmlns:a16="http://schemas.microsoft.com/office/drawing/2014/main" id="{01E12AD0-B24A-797E-D759-1D7B61A8F094}"/>
              </a:ext>
            </a:extLst>
          </p:cNvPr>
          <p:cNvSpPr txBox="1"/>
          <p:nvPr/>
        </p:nvSpPr>
        <p:spPr>
          <a:xfrm>
            <a:off x="499729" y="1071813"/>
            <a:ext cx="10568764" cy="5215274"/>
          </a:xfrm>
          <a:prstGeom prst="rect">
            <a:avLst/>
          </a:prstGeom>
          <a:noFill/>
        </p:spPr>
        <p:txBody>
          <a:bodyPr wrap="square">
            <a:spAutoFit/>
          </a:bodyPr>
          <a:lstStyle/>
          <a:p>
            <a:pPr marL="285750" indent="-285750">
              <a:buFont typeface="Arial" panose="020B0604020202020204" pitchFamily="34" charset="0"/>
              <a:buChar char="•"/>
            </a:pPr>
            <a:endParaRPr lang="en-CA" dirty="0"/>
          </a:p>
          <a:p>
            <a:r>
              <a:rPr lang="en-CA" sz="2400" dirty="0"/>
              <a:t>The Information Technology Department provides the following services to the Township:</a:t>
            </a:r>
            <a:endParaRPr lang="en-CA" sz="2000" dirty="0"/>
          </a:p>
          <a:p>
            <a:pPr marL="285750" indent="-285750">
              <a:lnSpc>
                <a:spcPct val="150000"/>
              </a:lnSpc>
              <a:buFont typeface="Arial" panose="020B0604020202020204" pitchFamily="34" charset="0"/>
              <a:buChar char="•"/>
            </a:pPr>
            <a:r>
              <a:rPr lang="en-CA" sz="2000" dirty="0"/>
              <a:t>Hardware and Software Support and Maintenance (Help Desk)</a:t>
            </a:r>
          </a:p>
          <a:p>
            <a:pPr marL="285750" indent="-285750">
              <a:lnSpc>
                <a:spcPct val="150000"/>
              </a:lnSpc>
              <a:buFont typeface="Arial" panose="020B0604020202020204" pitchFamily="34" charset="0"/>
              <a:buChar char="•"/>
            </a:pPr>
            <a:r>
              <a:rPr lang="en-CA" sz="2000" dirty="0"/>
              <a:t>IT Related Training (i.e. application software, cyber security, etc.)</a:t>
            </a:r>
          </a:p>
          <a:p>
            <a:pPr marL="285750" indent="-285750">
              <a:lnSpc>
                <a:spcPct val="150000"/>
              </a:lnSpc>
              <a:buFont typeface="Arial" panose="020B0604020202020204" pitchFamily="34" charset="0"/>
              <a:buChar char="•"/>
            </a:pPr>
            <a:r>
              <a:rPr lang="en-CA" sz="2000" dirty="0"/>
              <a:t>Automation of Township Processes</a:t>
            </a:r>
          </a:p>
          <a:p>
            <a:pPr marL="285750" indent="-285750">
              <a:lnSpc>
                <a:spcPct val="150000"/>
              </a:lnSpc>
              <a:buFont typeface="Arial" panose="020B0604020202020204" pitchFamily="34" charset="0"/>
              <a:buChar char="•"/>
            </a:pPr>
            <a:r>
              <a:rPr lang="en-CA" sz="2000" dirty="0"/>
              <a:t>Effective Information Access, Controls, and Security</a:t>
            </a:r>
          </a:p>
          <a:p>
            <a:pPr marL="285750" indent="-285750">
              <a:lnSpc>
                <a:spcPct val="150000"/>
              </a:lnSpc>
              <a:buFont typeface="Arial" panose="020B0604020202020204" pitchFamily="34" charset="0"/>
              <a:buChar char="•"/>
            </a:pPr>
            <a:r>
              <a:rPr lang="en-CA" sz="2000" dirty="0"/>
              <a:t>Server/Network Management</a:t>
            </a:r>
          </a:p>
          <a:p>
            <a:pPr marL="285750" indent="-285750">
              <a:lnSpc>
                <a:spcPct val="150000"/>
              </a:lnSpc>
              <a:buFont typeface="Arial" panose="020B0604020202020204" pitchFamily="34" charset="0"/>
              <a:buChar char="•"/>
            </a:pPr>
            <a:r>
              <a:rPr lang="en-CA" sz="2000" dirty="0"/>
              <a:t>Telecommunications Management</a:t>
            </a:r>
          </a:p>
          <a:p>
            <a:pPr marL="285750" indent="-285750">
              <a:lnSpc>
                <a:spcPct val="150000"/>
              </a:lnSpc>
              <a:buFont typeface="Arial" panose="020B0604020202020204" pitchFamily="34" charset="0"/>
              <a:buChar char="•"/>
            </a:pPr>
            <a:r>
              <a:rPr lang="en-CA" sz="2000" dirty="0"/>
              <a:t>Assist with Contingencies with respect to Business Continuity and Disaster Recovery</a:t>
            </a:r>
          </a:p>
          <a:p>
            <a:pPr marL="285750" indent="-285750">
              <a:lnSpc>
                <a:spcPct val="150000"/>
              </a:lnSpc>
              <a:buFont typeface="Arial" panose="020B0604020202020204" pitchFamily="34" charset="0"/>
              <a:buChar char="•"/>
            </a:pPr>
            <a:r>
              <a:rPr lang="en-CA" sz="2000" dirty="0"/>
              <a:t>CW Communications – Fibre Network</a:t>
            </a:r>
          </a:p>
          <a:p>
            <a:pPr marL="285750" indent="-285750">
              <a:lnSpc>
                <a:spcPct val="150000"/>
              </a:lnSpc>
              <a:buFont typeface="Arial" panose="020B0604020202020204" pitchFamily="34" charset="0"/>
              <a:buChar char="•"/>
            </a:pPr>
            <a:r>
              <a:rPr lang="en-CA" sz="2000" dirty="0"/>
              <a:t>IT Related Policies, Processes, and Budget Needs</a:t>
            </a:r>
          </a:p>
        </p:txBody>
      </p:sp>
    </p:spTree>
    <p:extLst>
      <p:ext uri="{BB962C8B-B14F-4D97-AF65-F5344CB8AC3E}">
        <p14:creationId xmlns:p14="http://schemas.microsoft.com/office/powerpoint/2010/main" val="297790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21</a:t>
            </a:fld>
            <a:r>
              <a:rPr lang="en-CA" dirty="0"/>
              <a:t> | Information Technology</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Current Projects– Information Technology</a:t>
            </a:r>
            <a:endParaRPr lang="en-CA" sz="2000" b="1" dirty="0">
              <a:solidFill>
                <a:srgbClr val="0078AE"/>
              </a:solidFill>
            </a:endParaRPr>
          </a:p>
        </p:txBody>
      </p:sp>
      <p:graphicFrame>
        <p:nvGraphicFramePr>
          <p:cNvPr id="6" name="Diagram 5">
            <a:extLst>
              <a:ext uri="{FF2B5EF4-FFF2-40B4-BE49-F238E27FC236}">
                <a16:creationId xmlns:a16="http://schemas.microsoft.com/office/drawing/2014/main" id="{C4AB0568-334B-4528-EA08-806ADEB3AAF8}"/>
              </a:ext>
            </a:extLst>
          </p:cNvPr>
          <p:cNvGraphicFramePr/>
          <p:nvPr/>
        </p:nvGraphicFramePr>
        <p:xfrm>
          <a:off x="5966604" y="865063"/>
          <a:ext cx="5098500" cy="3413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5726CF7A-3CB4-8F62-1EEE-49E38A093562}"/>
              </a:ext>
            </a:extLst>
          </p:cNvPr>
          <p:cNvGraphicFramePr/>
          <p:nvPr/>
        </p:nvGraphicFramePr>
        <p:xfrm>
          <a:off x="309528" y="719666"/>
          <a:ext cx="6274401"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1383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22</a:t>
            </a:fld>
            <a:r>
              <a:rPr lang="en-CA" dirty="0"/>
              <a:t> | Information Technology</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Trends– Information Technology</a:t>
            </a:r>
            <a:endParaRPr lang="en-CA" sz="2000" b="1" dirty="0">
              <a:solidFill>
                <a:srgbClr val="0078AE"/>
              </a:solidFill>
            </a:endParaRPr>
          </a:p>
        </p:txBody>
      </p:sp>
      <p:sp>
        <p:nvSpPr>
          <p:cNvPr id="3" name="Content Placeholder 2">
            <a:extLst>
              <a:ext uri="{FF2B5EF4-FFF2-40B4-BE49-F238E27FC236}">
                <a16:creationId xmlns:a16="http://schemas.microsoft.com/office/drawing/2014/main" id="{01B1681F-48DF-BDDE-C51A-1D8D87A8D45D}"/>
              </a:ext>
            </a:extLst>
          </p:cNvPr>
          <p:cNvSpPr txBox="1">
            <a:spLocks/>
          </p:cNvSpPr>
          <p:nvPr/>
        </p:nvSpPr>
        <p:spPr>
          <a:xfrm>
            <a:off x="838200" y="1244009"/>
            <a:ext cx="10515600" cy="493295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400" dirty="0"/>
              <a:t>In the last few years, the IT department has adapted to meet the following trends, influenced by the Covid pandemic:</a:t>
            </a:r>
          </a:p>
          <a:p>
            <a:pPr marL="0" indent="0">
              <a:buNone/>
            </a:pPr>
            <a:endParaRPr lang="en-CA" sz="3400" dirty="0"/>
          </a:p>
          <a:p>
            <a:r>
              <a:rPr lang="en-CA" sz="3400" dirty="0"/>
              <a:t>Cyber Security </a:t>
            </a:r>
          </a:p>
          <a:p>
            <a:pPr lvl="1"/>
            <a:r>
              <a:rPr lang="en-CA" sz="2600" dirty="0"/>
              <a:t>Increased need for municipal IT departments to focus on protecting themselves from cyber attacks</a:t>
            </a:r>
          </a:p>
          <a:p>
            <a:pPr lvl="1"/>
            <a:r>
              <a:rPr lang="en-CA" sz="2600" dirty="0"/>
              <a:t>End user training – teaching staff to be the “last line of defense” in the Township’s cyber protections</a:t>
            </a:r>
          </a:p>
          <a:p>
            <a:pPr lvl="1"/>
            <a:r>
              <a:rPr lang="en-CA" sz="2600" dirty="0"/>
              <a:t>Protection of endpoints outside the office, as more staff work from home</a:t>
            </a:r>
          </a:p>
          <a:p>
            <a:pPr marL="457200" lvl="1" indent="0">
              <a:buNone/>
            </a:pPr>
            <a:endParaRPr lang="en-CA" sz="2600" dirty="0"/>
          </a:p>
          <a:p>
            <a:r>
              <a:rPr lang="en-CA" sz="3400" dirty="0"/>
              <a:t>Work From Home</a:t>
            </a:r>
          </a:p>
          <a:p>
            <a:pPr lvl="1"/>
            <a:r>
              <a:rPr lang="en-CA" sz="2600" dirty="0"/>
              <a:t>Staff need to be able to provide the same level of service to residents at home as at the office. </a:t>
            </a:r>
          </a:p>
          <a:p>
            <a:pPr lvl="1"/>
            <a:r>
              <a:rPr lang="en-CA" sz="2600" dirty="0"/>
              <a:t>This requires secure access to Township systems while staff are working outside of Township networks</a:t>
            </a:r>
          </a:p>
          <a:p>
            <a:pPr lvl="1"/>
            <a:r>
              <a:rPr lang="en-CA" sz="2600" dirty="0"/>
              <a:t>IT configures required hardware, software and security tools to allow staff to successfully work from home</a:t>
            </a:r>
          </a:p>
          <a:p>
            <a:pPr marL="457200" lvl="1" indent="0">
              <a:buNone/>
            </a:pPr>
            <a:endParaRPr lang="en-CA" sz="2600" dirty="0"/>
          </a:p>
          <a:p>
            <a:r>
              <a:rPr lang="en-CA" sz="3400" dirty="0"/>
              <a:t>Providing Online Services to Residents</a:t>
            </a:r>
          </a:p>
          <a:p>
            <a:pPr lvl="1"/>
            <a:r>
              <a:rPr lang="en-CA" sz="2600" dirty="0"/>
              <a:t>Residents expect to be able to access more Township services online, replacing the need for in person visits to Township offices. </a:t>
            </a:r>
            <a:endParaRPr lang="en-CA" dirty="0"/>
          </a:p>
          <a:p>
            <a:endParaRPr lang="en-CA" dirty="0"/>
          </a:p>
        </p:txBody>
      </p:sp>
    </p:spTree>
    <p:extLst>
      <p:ext uri="{BB962C8B-B14F-4D97-AF65-F5344CB8AC3E}">
        <p14:creationId xmlns:p14="http://schemas.microsoft.com/office/powerpoint/2010/main" val="192569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23</a:t>
            </a:fld>
            <a:r>
              <a:rPr lang="en-CA" dirty="0"/>
              <a:t> | Information Technology</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01B1681F-48DF-BDDE-C51A-1D8D87A8D45D}"/>
              </a:ext>
            </a:extLst>
          </p:cNvPr>
          <p:cNvSpPr txBox="1">
            <a:spLocks/>
          </p:cNvSpPr>
          <p:nvPr/>
        </p:nvSpPr>
        <p:spPr>
          <a:xfrm>
            <a:off x="838200" y="1244009"/>
            <a:ext cx="10515600" cy="49329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A" sz="3400" dirty="0"/>
          </a:p>
          <a:p>
            <a:pPr marL="0" indent="0" algn="ctr">
              <a:buNone/>
            </a:pPr>
            <a:endParaRPr lang="en-CA" sz="3400" dirty="0"/>
          </a:p>
          <a:p>
            <a:pPr marL="0" indent="0" algn="ctr">
              <a:buNone/>
            </a:pPr>
            <a:endParaRPr lang="en-CA" sz="3400" dirty="0"/>
          </a:p>
          <a:p>
            <a:pPr marL="0" indent="0" algn="ctr">
              <a:buNone/>
            </a:pPr>
            <a:r>
              <a:rPr lang="en-CA" sz="5400" dirty="0"/>
              <a:t>Thank you!</a:t>
            </a:r>
            <a:endParaRPr lang="en-CA" sz="4800" dirty="0"/>
          </a:p>
          <a:p>
            <a:endParaRPr lang="en-CA" dirty="0"/>
          </a:p>
        </p:txBody>
      </p:sp>
    </p:spTree>
    <p:extLst>
      <p:ext uri="{BB962C8B-B14F-4D97-AF65-F5344CB8AC3E}">
        <p14:creationId xmlns:p14="http://schemas.microsoft.com/office/powerpoint/2010/main" val="49210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70F34AD8-8F89-4920-8182-1C92234CB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73" y="134552"/>
            <a:ext cx="1503778" cy="1265914"/>
          </a:xfrm>
          <a:prstGeom prst="rect">
            <a:avLst/>
          </a:prstGeom>
        </p:spPr>
      </p:pic>
      <p:pic>
        <p:nvPicPr>
          <p:cNvPr id="8" name="Picture 7" descr="A picture containing text, outdoor&#10;&#10;Description automatically generated">
            <a:extLst>
              <a:ext uri="{FF2B5EF4-FFF2-40B4-BE49-F238E27FC236}">
                <a16:creationId xmlns:a16="http://schemas.microsoft.com/office/drawing/2014/main" id="{C44F696F-829D-48BA-A121-E33171D76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400" y="-15243"/>
            <a:ext cx="4927600" cy="6873240"/>
          </a:xfrm>
          <a:prstGeom prst="rect">
            <a:avLst/>
          </a:prstGeom>
        </p:spPr>
      </p:pic>
      <p:sp>
        <p:nvSpPr>
          <p:cNvPr id="5" name="Rectangle 4">
            <a:extLst>
              <a:ext uri="{FF2B5EF4-FFF2-40B4-BE49-F238E27FC236}">
                <a16:creationId xmlns:a16="http://schemas.microsoft.com/office/drawing/2014/main" id="{EFC3E220-D394-47A9-B95D-5E5BAC0FD17A}"/>
              </a:ext>
            </a:extLst>
          </p:cNvPr>
          <p:cNvSpPr/>
          <p:nvPr/>
        </p:nvSpPr>
        <p:spPr>
          <a:xfrm rot="16200000">
            <a:off x="3387235" y="2914160"/>
            <a:ext cx="6873243" cy="1014437"/>
          </a:xfrm>
          <a:prstGeom prst="rect">
            <a:avLst/>
          </a:prstGeom>
          <a:solidFill>
            <a:srgbClr val="006BA6"/>
          </a:solidFill>
          <a:ln>
            <a:solidFill>
              <a:srgbClr val="256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94825969-E9C1-1D62-73EA-076A3A3C517F}"/>
              </a:ext>
            </a:extLst>
          </p:cNvPr>
          <p:cNvSpPr txBox="1"/>
          <p:nvPr/>
        </p:nvSpPr>
        <p:spPr>
          <a:xfrm>
            <a:off x="1839156" y="475121"/>
            <a:ext cx="4477482" cy="523220"/>
          </a:xfrm>
          <a:prstGeom prst="rect">
            <a:avLst/>
          </a:prstGeom>
          <a:noFill/>
        </p:spPr>
        <p:txBody>
          <a:bodyPr wrap="square" rtlCol="0">
            <a:spAutoFit/>
          </a:bodyPr>
          <a:lstStyle/>
          <a:p>
            <a:r>
              <a:rPr lang="en-US" sz="2800" dirty="0"/>
              <a:t>Agenda – Financial Services</a:t>
            </a:r>
            <a:endParaRPr lang="en-CA" sz="2800" dirty="0"/>
          </a:p>
        </p:txBody>
      </p:sp>
      <p:sp>
        <p:nvSpPr>
          <p:cNvPr id="15" name="Rectangle 14">
            <a:extLst>
              <a:ext uri="{FF2B5EF4-FFF2-40B4-BE49-F238E27FC236}">
                <a16:creationId xmlns:a16="http://schemas.microsoft.com/office/drawing/2014/main" id="{63C39FEE-C8C9-3C03-7C85-24D229E05819}"/>
              </a:ext>
            </a:extLst>
          </p:cNvPr>
          <p:cNvSpPr/>
          <p:nvPr/>
        </p:nvSpPr>
        <p:spPr>
          <a:xfrm>
            <a:off x="631800" y="1730520"/>
            <a:ext cx="5078486" cy="4555980"/>
          </a:xfrm>
          <a:prstGeom prst="rect">
            <a:avLst/>
          </a:prstGeom>
          <a:solidFill>
            <a:schemeClr val="bg1"/>
          </a:solidFill>
          <a:ln w="76200">
            <a:solidFill>
              <a:srgbClr val="006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78A201B0-2212-B634-A7A2-1EE4064E92BA}"/>
              </a:ext>
            </a:extLst>
          </p:cNvPr>
          <p:cNvSpPr txBox="1"/>
          <p:nvPr/>
        </p:nvSpPr>
        <p:spPr>
          <a:xfrm>
            <a:off x="908855" y="1885950"/>
            <a:ext cx="4524375"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t>Meet the Team</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Division Overview</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Core Services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Current Projects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Other Issues</a:t>
            </a:r>
            <a:endParaRPr lang="en-CA" dirty="0"/>
          </a:p>
        </p:txBody>
      </p:sp>
    </p:spTree>
    <p:extLst>
      <p:ext uri="{BB962C8B-B14F-4D97-AF65-F5344CB8AC3E}">
        <p14:creationId xmlns:p14="http://schemas.microsoft.com/office/powerpoint/2010/main" val="300993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4</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Meet the Team – Financial Services</a:t>
            </a:r>
            <a:endParaRPr lang="en-CA" sz="2000" b="1" dirty="0">
              <a:solidFill>
                <a:srgbClr val="0078AE"/>
              </a:solidFill>
            </a:endParaRPr>
          </a:p>
        </p:txBody>
      </p:sp>
      <p:pic>
        <p:nvPicPr>
          <p:cNvPr id="1028" name="Picture 1">
            <a:extLst>
              <a:ext uri="{FF2B5EF4-FFF2-40B4-BE49-F238E27FC236}">
                <a16:creationId xmlns:a16="http://schemas.microsoft.com/office/drawing/2014/main" id="{04D3A0B2-4FFC-9B67-FC27-FA34B66221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79"/>
          <a:stretch/>
        </p:blipFill>
        <p:spPr bwMode="auto">
          <a:xfrm>
            <a:off x="1703878" y="1283854"/>
            <a:ext cx="8784244" cy="491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00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5</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Division Overview – Financial Services</a:t>
            </a:r>
            <a:endParaRPr lang="en-CA" sz="2000" b="1" dirty="0">
              <a:solidFill>
                <a:srgbClr val="0078AE"/>
              </a:solidFill>
            </a:endParaRPr>
          </a:p>
        </p:txBody>
      </p:sp>
      <p:sp>
        <p:nvSpPr>
          <p:cNvPr id="6" name="TextBox 5">
            <a:extLst>
              <a:ext uri="{FF2B5EF4-FFF2-40B4-BE49-F238E27FC236}">
                <a16:creationId xmlns:a16="http://schemas.microsoft.com/office/drawing/2014/main" id="{7C082C0F-0425-9FC4-C6AB-C389AD3DB413}"/>
              </a:ext>
            </a:extLst>
          </p:cNvPr>
          <p:cNvSpPr txBox="1"/>
          <p:nvPr/>
        </p:nvSpPr>
        <p:spPr>
          <a:xfrm>
            <a:off x="934110" y="1350629"/>
            <a:ext cx="10500083" cy="3970318"/>
          </a:xfrm>
          <a:prstGeom prst="rect">
            <a:avLst/>
          </a:prstGeom>
          <a:noFill/>
        </p:spPr>
        <p:txBody>
          <a:bodyPr wrap="square">
            <a:spAutoFit/>
          </a:bodyPr>
          <a:lstStyle/>
          <a:p>
            <a:pPr marL="457200" indent="-457200">
              <a:buFont typeface="Arial" panose="020B0604020202020204" pitchFamily="34" charset="0"/>
              <a:buChar char="•"/>
            </a:pPr>
            <a:r>
              <a:rPr lang="en-US" sz="2800" dirty="0"/>
              <a:t>Financial Services manages the Township’s financial resources in a fiscally responsible manner</a:t>
            </a:r>
          </a:p>
          <a:p>
            <a:pPr marL="914400" lvl="1" indent="-457200">
              <a:buFont typeface="Arial" panose="020B0604020202020204" pitchFamily="34" charset="0"/>
              <a:buChar char="•"/>
            </a:pPr>
            <a:r>
              <a:rPr lang="en-US" sz="2800" dirty="0"/>
              <a:t>Includes CW Communications a Wholly Owned Subsidiary Corporation</a:t>
            </a:r>
          </a:p>
          <a:p>
            <a:pPr marL="457200" indent="-457200">
              <a:buFont typeface="Arial" panose="020B0604020202020204" pitchFamily="34" charset="0"/>
              <a:buChar char="•"/>
            </a:pPr>
            <a:r>
              <a:rPr lang="en-US" sz="2800" dirty="0"/>
              <a:t>Support other departments with financial expertise</a:t>
            </a:r>
          </a:p>
          <a:p>
            <a:pPr marL="914400" lvl="1" indent="-457200">
              <a:buFont typeface="Arial" panose="020B0604020202020204" pitchFamily="34" charset="0"/>
              <a:buChar char="•"/>
            </a:pPr>
            <a:r>
              <a:rPr lang="en-US" sz="2800" dirty="0"/>
              <a:t>Budget Process, Council Reports, Studies, Asset Management, Variance Analysis, Grant Funding Applications and Reporting, etc. </a:t>
            </a:r>
          </a:p>
          <a:p>
            <a:pPr marL="457200" indent="-457200">
              <a:buFont typeface="Arial" panose="020B0604020202020204" pitchFamily="34" charset="0"/>
              <a:buChar char="•"/>
            </a:pPr>
            <a:r>
              <a:rPr lang="en-US" sz="2800" dirty="0"/>
              <a:t>Collection of property taxation on behalf of Wellington County, School Boards, and the Township</a:t>
            </a:r>
          </a:p>
        </p:txBody>
      </p:sp>
    </p:spTree>
    <p:extLst>
      <p:ext uri="{BB962C8B-B14F-4D97-AF65-F5344CB8AC3E}">
        <p14:creationId xmlns:p14="http://schemas.microsoft.com/office/powerpoint/2010/main" val="283059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6</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Core Services – Financial Services</a:t>
            </a:r>
            <a:endParaRPr lang="en-CA" sz="2000" b="1" dirty="0">
              <a:solidFill>
                <a:srgbClr val="0078AE"/>
              </a:solidFill>
            </a:endParaRPr>
          </a:p>
        </p:txBody>
      </p:sp>
      <p:sp>
        <p:nvSpPr>
          <p:cNvPr id="6" name="TextBox 5">
            <a:extLst>
              <a:ext uri="{FF2B5EF4-FFF2-40B4-BE49-F238E27FC236}">
                <a16:creationId xmlns:a16="http://schemas.microsoft.com/office/drawing/2014/main" id="{B7ECFC84-1BBF-E582-E248-F2AD3F182E13}"/>
              </a:ext>
            </a:extLst>
          </p:cNvPr>
          <p:cNvSpPr txBox="1"/>
          <p:nvPr/>
        </p:nvSpPr>
        <p:spPr>
          <a:xfrm>
            <a:off x="746619" y="1659285"/>
            <a:ext cx="10834801" cy="3539430"/>
          </a:xfrm>
          <a:prstGeom prst="rect">
            <a:avLst/>
          </a:prstGeom>
          <a:noFill/>
        </p:spPr>
        <p:txBody>
          <a:bodyPr wrap="square">
            <a:spAutoFit/>
          </a:bodyPr>
          <a:lstStyle/>
          <a:p>
            <a:pPr marL="457200" indent="-457200">
              <a:buFont typeface="Arial" panose="020B0604020202020204" pitchFamily="34" charset="0"/>
              <a:buChar char="•"/>
            </a:pPr>
            <a:r>
              <a:rPr lang="en-CA" sz="2800" dirty="0"/>
              <a:t>Accounting &amp; Financial Reporting</a:t>
            </a:r>
          </a:p>
          <a:p>
            <a:pPr marL="457200" indent="-457200">
              <a:buFont typeface="Arial" panose="020B0604020202020204" pitchFamily="34" charset="0"/>
              <a:buChar char="•"/>
            </a:pPr>
            <a:r>
              <a:rPr lang="en-CA" sz="2800" dirty="0"/>
              <a:t>Annual Budget Process</a:t>
            </a:r>
          </a:p>
          <a:p>
            <a:pPr marL="457200" indent="-457200">
              <a:buFont typeface="Arial" panose="020B0604020202020204" pitchFamily="34" charset="0"/>
              <a:buChar char="•"/>
            </a:pPr>
            <a:r>
              <a:rPr lang="en-CA" sz="2800" dirty="0"/>
              <a:t>Property Taxation &amp; Assessment</a:t>
            </a:r>
          </a:p>
          <a:p>
            <a:pPr marL="457200" indent="-457200">
              <a:buFont typeface="Arial" panose="020B0604020202020204" pitchFamily="34" charset="0"/>
              <a:buChar char="•"/>
            </a:pPr>
            <a:r>
              <a:rPr lang="en-CA" sz="2800" dirty="0"/>
              <a:t>Asset Management Planning</a:t>
            </a:r>
          </a:p>
          <a:p>
            <a:pPr marL="457200" indent="-457200">
              <a:buFont typeface="Arial" panose="020B0604020202020204" pitchFamily="34" charset="0"/>
              <a:buChar char="•"/>
            </a:pPr>
            <a:r>
              <a:rPr lang="en-CA" sz="2800" dirty="0"/>
              <a:t>Investments &amp; Borrowing</a:t>
            </a:r>
          </a:p>
          <a:p>
            <a:pPr marL="457200" indent="-457200">
              <a:buFont typeface="Arial" panose="020B0604020202020204" pitchFamily="34" charset="0"/>
              <a:buChar char="•"/>
            </a:pPr>
            <a:r>
              <a:rPr lang="en-CA" sz="2800" dirty="0"/>
              <a:t>Financial Policy Development</a:t>
            </a:r>
          </a:p>
          <a:p>
            <a:pPr marL="457200" indent="-457200">
              <a:buFont typeface="Arial" panose="020B0604020202020204" pitchFamily="34" charset="0"/>
              <a:buChar char="•"/>
            </a:pPr>
            <a:r>
              <a:rPr lang="en-CA" sz="2800" dirty="0"/>
              <a:t>Development &amp; Other Securities</a:t>
            </a:r>
          </a:p>
          <a:p>
            <a:pPr marL="457200" indent="-457200">
              <a:buFont typeface="Arial" panose="020B0604020202020204" pitchFamily="34" charset="0"/>
              <a:buChar char="•"/>
            </a:pPr>
            <a:r>
              <a:rPr lang="en-CA" sz="2800" dirty="0"/>
              <a:t>Development Charges Administration</a:t>
            </a:r>
          </a:p>
        </p:txBody>
      </p:sp>
      <p:pic>
        <p:nvPicPr>
          <p:cNvPr id="7" name="Picture 6">
            <a:extLst>
              <a:ext uri="{FF2B5EF4-FFF2-40B4-BE49-F238E27FC236}">
                <a16:creationId xmlns:a16="http://schemas.microsoft.com/office/drawing/2014/main" id="{F9719011-3811-A1C9-ED21-92C5B62BDB19}"/>
              </a:ext>
            </a:extLst>
          </p:cNvPr>
          <p:cNvPicPr>
            <a:picLocks noChangeAspect="1"/>
          </p:cNvPicPr>
          <p:nvPr/>
        </p:nvPicPr>
        <p:blipFill>
          <a:blip r:embed="rId3"/>
          <a:stretch>
            <a:fillRect/>
          </a:stretch>
        </p:blipFill>
        <p:spPr>
          <a:xfrm>
            <a:off x="6741704" y="3230566"/>
            <a:ext cx="5450296" cy="3627434"/>
          </a:xfrm>
          <a:prstGeom prst="rect">
            <a:avLst/>
          </a:prstGeom>
        </p:spPr>
      </p:pic>
    </p:spTree>
    <p:extLst>
      <p:ext uri="{BB962C8B-B14F-4D97-AF65-F5344CB8AC3E}">
        <p14:creationId xmlns:p14="http://schemas.microsoft.com/office/powerpoint/2010/main" val="356394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7</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Current Projects – Financial Services</a:t>
            </a:r>
            <a:endParaRPr lang="en-CA" sz="2000" b="1" dirty="0">
              <a:solidFill>
                <a:srgbClr val="0078AE"/>
              </a:solidFill>
            </a:endParaRPr>
          </a:p>
        </p:txBody>
      </p:sp>
      <p:sp>
        <p:nvSpPr>
          <p:cNvPr id="6" name="TextBox 5">
            <a:extLst>
              <a:ext uri="{FF2B5EF4-FFF2-40B4-BE49-F238E27FC236}">
                <a16:creationId xmlns:a16="http://schemas.microsoft.com/office/drawing/2014/main" id="{64A44C4C-5F15-E8E3-2F6A-D0361109C524}"/>
              </a:ext>
            </a:extLst>
          </p:cNvPr>
          <p:cNvSpPr txBox="1"/>
          <p:nvPr/>
        </p:nvSpPr>
        <p:spPr>
          <a:xfrm>
            <a:off x="947957" y="1208015"/>
            <a:ext cx="10427516" cy="5262979"/>
          </a:xfrm>
          <a:prstGeom prst="rect">
            <a:avLst/>
          </a:prstGeom>
          <a:noFill/>
        </p:spPr>
        <p:txBody>
          <a:bodyPr wrap="square">
            <a:spAutoFit/>
          </a:bodyPr>
          <a:lstStyle/>
          <a:p>
            <a:pPr marL="285750" indent="-285750">
              <a:buFont typeface="Arial" panose="020B0604020202020204" pitchFamily="34" charset="0"/>
              <a:buChar char="•"/>
            </a:pPr>
            <a:r>
              <a:rPr lang="en-CA" sz="2800" dirty="0"/>
              <a:t>2023 Budget Process Underway</a:t>
            </a:r>
          </a:p>
          <a:p>
            <a:pPr marL="285750" indent="-285750">
              <a:buFont typeface="Arial" panose="020B0604020202020204" pitchFamily="34" charset="0"/>
              <a:buChar char="•"/>
            </a:pPr>
            <a:r>
              <a:rPr lang="en-CA" sz="2800" dirty="0"/>
              <a:t>Service Delivery Efficiencies</a:t>
            </a:r>
          </a:p>
          <a:p>
            <a:pPr marL="742950" lvl="1" indent="-285750">
              <a:buFont typeface="Arial" panose="020B0604020202020204" pitchFamily="34" charset="0"/>
              <a:buChar char="•"/>
            </a:pPr>
            <a:r>
              <a:rPr lang="en-CA" sz="2800" dirty="0"/>
              <a:t>Expanding EFT for Both Cash Receipts and Payments to Vendors</a:t>
            </a:r>
          </a:p>
          <a:p>
            <a:pPr marL="742950" lvl="1" indent="-285750">
              <a:buFont typeface="Arial" panose="020B0604020202020204" pitchFamily="34" charset="0"/>
              <a:buChar char="•"/>
            </a:pPr>
            <a:r>
              <a:rPr lang="en-CA" sz="2800" dirty="0"/>
              <a:t>Investigating Commercial Tax Due Dates Coinciding with Residential Dates</a:t>
            </a:r>
          </a:p>
          <a:p>
            <a:pPr marL="742950" lvl="1" indent="-285750">
              <a:buFont typeface="Arial" panose="020B0604020202020204" pitchFamily="34" charset="0"/>
              <a:buChar char="•"/>
            </a:pPr>
            <a:r>
              <a:rPr lang="en-CA" sz="2800" dirty="0"/>
              <a:t>Investigating Online Billing for Taxation</a:t>
            </a:r>
          </a:p>
          <a:p>
            <a:pPr marL="285750" indent="-285750">
              <a:buFont typeface="Arial" panose="020B0604020202020204" pitchFamily="34" charset="0"/>
              <a:buChar char="•"/>
            </a:pPr>
            <a:r>
              <a:rPr lang="en-CA" sz="2800" dirty="0"/>
              <a:t>Asset Management Planning</a:t>
            </a:r>
          </a:p>
          <a:p>
            <a:pPr marL="742950" lvl="1" indent="-285750">
              <a:buFont typeface="Arial" panose="020B0604020202020204" pitchFamily="34" charset="0"/>
              <a:buChar char="•"/>
            </a:pPr>
            <a:r>
              <a:rPr lang="en-CA" sz="2800" dirty="0"/>
              <a:t>Strategic Asset Management Policy Approved in 2019</a:t>
            </a:r>
          </a:p>
          <a:p>
            <a:pPr marL="742950" lvl="1" indent="-285750">
              <a:buFont typeface="Arial" panose="020B0604020202020204" pitchFamily="34" charset="0"/>
              <a:buChar char="•"/>
            </a:pPr>
            <a:r>
              <a:rPr lang="en-CA" sz="2800" dirty="0"/>
              <a:t>Internally Prepared Asset Management Plan Approved in June 2022</a:t>
            </a:r>
          </a:p>
          <a:p>
            <a:pPr marL="742950" lvl="1" indent="-285750">
              <a:buFont typeface="Arial" panose="020B0604020202020204" pitchFamily="34" charset="0"/>
              <a:buChar char="•"/>
            </a:pPr>
            <a:r>
              <a:rPr lang="en-CA" sz="2800" dirty="0"/>
              <a:t>Continuously Updating the Plan With New Information</a:t>
            </a:r>
          </a:p>
          <a:p>
            <a:pPr marL="285750" indent="-285750">
              <a:buFont typeface="Arial" panose="020B0604020202020204" pitchFamily="34" charset="0"/>
              <a:buChar char="•"/>
            </a:pPr>
            <a:r>
              <a:rPr lang="en-CA" sz="2800" dirty="0"/>
              <a:t>Year-end Preparation</a:t>
            </a:r>
          </a:p>
        </p:txBody>
      </p:sp>
    </p:spTree>
    <p:extLst>
      <p:ext uri="{BB962C8B-B14F-4D97-AF65-F5344CB8AC3E}">
        <p14:creationId xmlns:p14="http://schemas.microsoft.com/office/powerpoint/2010/main" val="33877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8</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A9AEA99-AAD0-4007-98E3-EAA3C6EF94FF}"/>
              </a:ext>
            </a:extLst>
          </p:cNvPr>
          <p:cNvSpPr txBox="1"/>
          <p:nvPr/>
        </p:nvSpPr>
        <p:spPr>
          <a:xfrm>
            <a:off x="2800349" y="448146"/>
            <a:ext cx="9029255" cy="400110"/>
          </a:xfrm>
          <a:prstGeom prst="rect">
            <a:avLst/>
          </a:prstGeom>
          <a:noFill/>
        </p:spPr>
        <p:txBody>
          <a:bodyPr wrap="square" rtlCol="0">
            <a:spAutoFit/>
          </a:bodyPr>
          <a:lstStyle/>
          <a:p>
            <a:r>
              <a:rPr lang="en-US" sz="2000" b="1" dirty="0">
                <a:solidFill>
                  <a:srgbClr val="0078AE"/>
                </a:solidFill>
              </a:rPr>
              <a:t>Other Issues – Financial Services</a:t>
            </a:r>
            <a:endParaRPr lang="en-CA" sz="2000" b="1" dirty="0">
              <a:solidFill>
                <a:srgbClr val="0078AE"/>
              </a:solidFill>
            </a:endParaRPr>
          </a:p>
        </p:txBody>
      </p:sp>
      <p:sp>
        <p:nvSpPr>
          <p:cNvPr id="6" name="TextBox 5">
            <a:extLst>
              <a:ext uri="{FF2B5EF4-FFF2-40B4-BE49-F238E27FC236}">
                <a16:creationId xmlns:a16="http://schemas.microsoft.com/office/drawing/2014/main" id="{ACCEAAFA-264B-9F76-CD20-947BBF8F8E22}"/>
              </a:ext>
            </a:extLst>
          </p:cNvPr>
          <p:cNvSpPr txBox="1"/>
          <p:nvPr/>
        </p:nvSpPr>
        <p:spPr>
          <a:xfrm>
            <a:off x="864066" y="1333851"/>
            <a:ext cx="10452683" cy="3970318"/>
          </a:xfrm>
          <a:prstGeom prst="rect">
            <a:avLst/>
          </a:prstGeom>
          <a:noFill/>
        </p:spPr>
        <p:txBody>
          <a:bodyPr wrap="square">
            <a:spAutoFit/>
          </a:bodyPr>
          <a:lstStyle/>
          <a:p>
            <a:pPr marL="457200" indent="-457200">
              <a:buFont typeface="Arial" panose="020B0604020202020204" pitchFamily="34" charset="0"/>
              <a:buChar char="•"/>
            </a:pPr>
            <a:r>
              <a:rPr lang="en-CA" sz="2800" dirty="0"/>
              <a:t>Focus on Reducing Pressure on Property Taxation</a:t>
            </a:r>
          </a:p>
          <a:p>
            <a:pPr marL="914400" lvl="1" indent="-457200">
              <a:buFont typeface="Arial" panose="020B0604020202020204" pitchFamily="34" charset="0"/>
              <a:buChar char="•"/>
            </a:pPr>
            <a:r>
              <a:rPr lang="en-CA" sz="2800" dirty="0"/>
              <a:t>Find alternate sources of revenue</a:t>
            </a:r>
          </a:p>
          <a:p>
            <a:pPr marL="457200" indent="-457200">
              <a:buFont typeface="Arial" panose="020B0604020202020204" pitchFamily="34" charset="0"/>
              <a:buChar char="•"/>
            </a:pPr>
            <a:r>
              <a:rPr lang="en-CA" sz="2800" dirty="0"/>
              <a:t>Growing and More Complicated Taxation Administration</a:t>
            </a:r>
          </a:p>
          <a:p>
            <a:pPr marL="914400" lvl="1" indent="-457200">
              <a:buFont typeface="Arial" panose="020B0604020202020204" pitchFamily="34" charset="0"/>
              <a:buChar char="•"/>
            </a:pPr>
            <a:r>
              <a:rPr lang="en-CA" sz="2800" dirty="0"/>
              <a:t>County assistance with assessment</a:t>
            </a:r>
          </a:p>
          <a:p>
            <a:pPr marL="457200" indent="-457200">
              <a:buFont typeface="Arial" panose="020B0604020202020204" pitchFamily="34" charset="0"/>
              <a:buChar char="•"/>
            </a:pPr>
            <a:r>
              <a:rPr lang="en-CA" sz="2800" dirty="0"/>
              <a:t>Integration of Asset Management Planning</a:t>
            </a:r>
          </a:p>
          <a:p>
            <a:pPr marL="457200" indent="-457200">
              <a:buFont typeface="Arial" panose="020B0604020202020204" pitchFamily="34" charset="0"/>
              <a:buChar char="•"/>
            </a:pPr>
            <a:r>
              <a:rPr lang="en-CA" sz="2800" dirty="0"/>
              <a:t>Detailed Budgeting</a:t>
            </a:r>
          </a:p>
          <a:p>
            <a:pPr marL="914400" lvl="1" indent="-457200">
              <a:buFont typeface="Arial" panose="020B0604020202020204" pitchFamily="34" charset="0"/>
              <a:buChar char="•"/>
            </a:pPr>
            <a:r>
              <a:rPr lang="en-CA" sz="2800" dirty="0"/>
              <a:t>Multi-year Capital and Operating Budgets</a:t>
            </a:r>
          </a:p>
          <a:p>
            <a:pPr marL="914400" lvl="1" indent="-457200">
              <a:buFont typeface="Arial" panose="020B0604020202020204" pitchFamily="34" charset="0"/>
              <a:buChar char="•"/>
            </a:pPr>
            <a:r>
              <a:rPr lang="en-CA" sz="2800" dirty="0"/>
              <a:t>Significant Source of Information</a:t>
            </a:r>
          </a:p>
          <a:p>
            <a:pPr marL="914400" lvl="1" indent="-457200">
              <a:buFont typeface="Arial" panose="020B0604020202020204" pitchFamily="34" charset="0"/>
              <a:buChar char="•"/>
            </a:pPr>
            <a:r>
              <a:rPr lang="en-CA" sz="2800" dirty="0"/>
              <a:t>Transparent</a:t>
            </a:r>
          </a:p>
        </p:txBody>
      </p:sp>
      <p:pic>
        <p:nvPicPr>
          <p:cNvPr id="7" name="Picture 6">
            <a:extLst>
              <a:ext uri="{FF2B5EF4-FFF2-40B4-BE49-F238E27FC236}">
                <a16:creationId xmlns:a16="http://schemas.microsoft.com/office/drawing/2014/main" id="{D43E6942-373F-3EEA-E1CC-2DE55DD30C83}"/>
              </a:ext>
            </a:extLst>
          </p:cNvPr>
          <p:cNvPicPr>
            <a:picLocks noChangeAspect="1"/>
          </p:cNvPicPr>
          <p:nvPr/>
        </p:nvPicPr>
        <p:blipFill>
          <a:blip r:embed="rId3"/>
          <a:stretch>
            <a:fillRect/>
          </a:stretch>
        </p:blipFill>
        <p:spPr>
          <a:xfrm>
            <a:off x="8716979" y="4541319"/>
            <a:ext cx="3475021" cy="2316681"/>
          </a:xfrm>
          <a:prstGeom prst="rect">
            <a:avLst/>
          </a:prstGeom>
        </p:spPr>
      </p:pic>
    </p:spTree>
    <p:extLst>
      <p:ext uri="{BB962C8B-B14F-4D97-AF65-F5344CB8AC3E}">
        <p14:creationId xmlns:p14="http://schemas.microsoft.com/office/powerpoint/2010/main" val="125175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C470B-E5D5-4AD0-8E53-BE5066CE7B4A}"/>
              </a:ext>
            </a:extLst>
          </p:cNvPr>
          <p:cNvSpPr/>
          <p:nvPr/>
        </p:nvSpPr>
        <p:spPr>
          <a:xfrm>
            <a:off x="0" y="0"/>
            <a:ext cx="12192000" cy="224589"/>
          </a:xfrm>
          <a:prstGeom prst="rect">
            <a:avLst/>
          </a:prstGeom>
          <a:solidFill>
            <a:srgbClr val="0078AE"/>
          </a:solidFill>
          <a:ln>
            <a:solidFill>
              <a:srgbClr val="0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Logo, company name&#10;&#10;Description automatically generated">
            <a:extLst>
              <a:ext uri="{FF2B5EF4-FFF2-40B4-BE49-F238E27FC236}">
                <a16:creationId xmlns:a16="http://schemas.microsoft.com/office/drawing/2014/main" id="{7C14AC46-BBE1-495B-8A93-11A47988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98044"/>
            <a:ext cx="2256972" cy="500314"/>
          </a:xfrm>
          <a:prstGeom prst="rect">
            <a:avLst/>
          </a:prstGeom>
        </p:spPr>
      </p:pic>
      <p:sp>
        <p:nvSpPr>
          <p:cNvPr id="5" name="Slide Number Placeholder 4">
            <a:extLst>
              <a:ext uri="{FF2B5EF4-FFF2-40B4-BE49-F238E27FC236}">
                <a16:creationId xmlns:a16="http://schemas.microsoft.com/office/drawing/2014/main" id="{F7EEB5DE-B926-4786-941F-021138D03497}"/>
              </a:ext>
            </a:extLst>
          </p:cNvPr>
          <p:cNvSpPr>
            <a:spLocks noGrp="1"/>
          </p:cNvSpPr>
          <p:nvPr>
            <p:ph type="sldNum" sz="quarter" idx="12"/>
          </p:nvPr>
        </p:nvSpPr>
        <p:spPr>
          <a:xfrm>
            <a:off x="165100" y="6362616"/>
            <a:ext cx="3668963" cy="500314"/>
          </a:xfrm>
        </p:spPr>
        <p:txBody>
          <a:bodyPr/>
          <a:lstStyle/>
          <a:p>
            <a:pPr algn="l"/>
            <a:fld id="{16284F59-2E8F-4658-90FC-53479895C07E}" type="slidenum">
              <a:rPr lang="en-CA" smtClean="0"/>
              <a:pPr algn="l"/>
              <a:t>9</a:t>
            </a:fld>
            <a:r>
              <a:rPr lang="en-CA" dirty="0"/>
              <a:t> | Council Orientation</a:t>
            </a:r>
          </a:p>
        </p:txBody>
      </p:sp>
      <p:sp>
        <p:nvSpPr>
          <p:cNvPr id="8" name="Rectangle 7">
            <a:extLst>
              <a:ext uri="{FF2B5EF4-FFF2-40B4-BE49-F238E27FC236}">
                <a16:creationId xmlns:a16="http://schemas.microsoft.com/office/drawing/2014/main" id="{EE18603B-C628-4716-B7D3-9A793AF99A2D}"/>
              </a:ext>
            </a:extLst>
          </p:cNvPr>
          <p:cNvSpPr/>
          <p:nvPr/>
        </p:nvSpPr>
        <p:spPr>
          <a:xfrm>
            <a:off x="2602376" y="398044"/>
            <a:ext cx="45719" cy="500314"/>
          </a:xfrm>
          <a:prstGeom prst="rect">
            <a:avLst/>
          </a:prstGeom>
          <a:solidFill>
            <a:srgbClr val="50B848"/>
          </a:solidFill>
          <a:ln>
            <a:solidFill>
              <a:srgbClr val="50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96FCE119-EA13-D961-D6E1-E853A99CA0D5}"/>
              </a:ext>
            </a:extLst>
          </p:cNvPr>
          <p:cNvSpPr txBox="1"/>
          <p:nvPr/>
        </p:nvSpPr>
        <p:spPr>
          <a:xfrm>
            <a:off x="3043107" y="2919071"/>
            <a:ext cx="6102990" cy="1015663"/>
          </a:xfrm>
          <a:prstGeom prst="rect">
            <a:avLst/>
          </a:prstGeom>
          <a:noFill/>
        </p:spPr>
        <p:txBody>
          <a:bodyPr wrap="square">
            <a:spAutoFit/>
          </a:bodyPr>
          <a:lstStyle/>
          <a:p>
            <a:pPr algn="ctr"/>
            <a:r>
              <a:rPr kumimoji="0" lang="en-CA" sz="6000" b="0" i="0" u="none" strike="noStrike" kern="1200" cap="none" spc="0" normalizeH="0" baseline="0" noProof="0" dirty="0">
                <a:ln>
                  <a:noFill/>
                </a:ln>
                <a:solidFill>
                  <a:prstClr val="black"/>
                </a:solidFill>
                <a:effectLst/>
                <a:uLnTx/>
                <a:uFillTx/>
                <a:latin typeface="Calibri Light" panose="020F0302020204030204"/>
                <a:ea typeface="+mj-ea"/>
                <a:cs typeface="+mj-cs"/>
              </a:rPr>
              <a:t>Purchasing &amp; Risk</a:t>
            </a:r>
            <a:endParaRPr lang="en-CA" dirty="0"/>
          </a:p>
        </p:txBody>
      </p:sp>
    </p:spTree>
    <p:extLst>
      <p:ext uri="{BB962C8B-B14F-4D97-AF65-F5344CB8AC3E}">
        <p14:creationId xmlns:p14="http://schemas.microsoft.com/office/powerpoint/2010/main" val="2821820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1707</Words>
  <Application>Microsoft Office PowerPoint</Application>
  <PresentationFormat>Widescreen</PresentationFormat>
  <Paragraphs>222</Paragraphs>
  <Slides>23</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Framework &amp; Social Media Policy</dc:title>
  <dc:creator>Hannah Barclay</dc:creator>
  <cp:lastModifiedBy>Hannah Barclay</cp:lastModifiedBy>
  <cp:revision>40</cp:revision>
  <dcterms:created xsi:type="dcterms:W3CDTF">2022-06-02T16:49:30Z</dcterms:created>
  <dcterms:modified xsi:type="dcterms:W3CDTF">2022-12-21T14:32:58Z</dcterms:modified>
</cp:coreProperties>
</file>