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4" r:id="rId2"/>
    <p:sldId id="265" r:id="rId3"/>
    <p:sldId id="274" r:id="rId4"/>
    <p:sldId id="266" r:id="rId5"/>
    <p:sldId id="261" r:id="rId6"/>
    <p:sldId id="267" r:id="rId7"/>
    <p:sldId id="269" r:id="rId8"/>
    <p:sldId id="270" r:id="rId9"/>
    <p:sldId id="271" r:id="rId10"/>
    <p:sldId id="272" r:id="rId11"/>
    <p:sldId id="275" r:id="rId12"/>
    <p:sldId id="276" r:id="rId13"/>
    <p:sldId id="279" r:id="rId14"/>
    <p:sldId id="281" r:id="rId15"/>
    <p:sldId id="280" r:id="rId16"/>
    <p:sldId id="282" r:id="rId17"/>
    <p:sldId id="277" r:id="rId18"/>
    <p:sldId id="283" r:id="rId19"/>
    <p:sldId id="284" r:id="rId20"/>
    <p:sldId id="285" r:id="rId21"/>
    <p:sldId id="278" r:id="rId22"/>
    <p:sldId id="286" r:id="rId23"/>
    <p:sldId id="287" r:id="rId24"/>
    <p:sldId id="289" r:id="rId25"/>
    <p:sldId id="291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322"/>
    <a:srgbClr val="50B848"/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3" d="100"/>
          <a:sy n="93" d="100"/>
        </p:scale>
        <p:origin x="29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61FB2-AF5C-4EC1-8ADD-139F8AD182BE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915C11B-4CEB-4500-9769-856C8EDABC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Shop local</a:t>
          </a:r>
        </a:p>
      </dgm:t>
    </dgm:pt>
    <dgm:pt modelId="{D38C352B-3EF4-4BAD-9084-846248ED9D2F}" type="parTrans" cxnId="{C8161009-FA72-458C-88A6-F84A500A2A8D}">
      <dgm:prSet/>
      <dgm:spPr/>
      <dgm:t>
        <a:bodyPr/>
        <a:lstStyle/>
        <a:p>
          <a:endParaRPr lang="en-US"/>
        </a:p>
      </dgm:t>
    </dgm:pt>
    <dgm:pt modelId="{C319DA46-40D0-4976-ACA5-4460C47A9DD5}" type="sibTrans" cxnId="{C8161009-FA72-458C-88A6-F84A500A2A8D}">
      <dgm:prSet/>
      <dgm:spPr/>
      <dgm:t>
        <a:bodyPr/>
        <a:lstStyle/>
        <a:p>
          <a:endParaRPr lang="en-US"/>
        </a:p>
      </dgm:t>
    </dgm:pt>
    <dgm:pt modelId="{0966ECD4-BC81-4261-B28B-E44FCA4AC83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Business park</a:t>
          </a:r>
        </a:p>
      </dgm:t>
    </dgm:pt>
    <dgm:pt modelId="{B32CBE5B-32B1-4A87-BF3B-926BA90187AB}" type="parTrans" cxnId="{09F6865B-BD70-4B05-860F-996363136481}">
      <dgm:prSet/>
      <dgm:spPr/>
      <dgm:t>
        <a:bodyPr/>
        <a:lstStyle/>
        <a:p>
          <a:endParaRPr lang="en-US"/>
        </a:p>
      </dgm:t>
    </dgm:pt>
    <dgm:pt modelId="{C31FF1BC-3983-4E8C-A0CC-0E092451A6AA}" type="sibTrans" cxnId="{09F6865B-BD70-4B05-860F-996363136481}">
      <dgm:prSet/>
      <dgm:spPr/>
      <dgm:t>
        <a:bodyPr/>
        <a:lstStyle/>
        <a:p>
          <a:endParaRPr lang="en-US"/>
        </a:p>
      </dgm:t>
    </dgm:pt>
    <dgm:pt modelId="{076A1B34-C278-4D43-99E7-80CB68D736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Available properties/buildings</a:t>
          </a:r>
        </a:p>
      </dgm:t>
    </dgm:pt>
    <dgm:pt modelId="{443D9559-1B21-407A-BC01-31C519072C93}" type="parTrans" cxnId="{57E4EEBD-F7DE-4F2F-8386-F7CA749BC0AC}">
      <dgm:prSet/>
      <dgm:spPr/>
      <dgm:t>
        <a:bodyPr/>
        <a:lstStyle/>
        <a:p>
          <a:endParaRPr lang="en-US"/>
        </a:p>
      </dgm:t>
    </dgm:pt>
    <dgm:pt modelId="{30EBAB5E-B6D0-4154-9E54-E0E40B5C2512}" type="sibTrans" cxnId="{57E4EEBD-F7DE-4F2F-8386-F7CA749BC0AC}">
      <dgm:prSet/>
      <dgm:spPr/>
      <dgm:t>
        <a:bodyPr/>
        <a:lstStyle/>
        <a:p>
          <a:endParaRPr lang="en-US"/>
        </a:p>
      </dgm:t>
    </dgm:pt>
    <dgm:pt modelId="{A9B797E4-18D1-4474-B422-9F70FBBC86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Community improvement plan</a:t>
          </a:r>
        </a:p>
      </dgm:t>
    </dgm:pt>
    <dgm:pt modelId="{F02B3474-838F-478F-A24C-25C2456F81A3}" type="parTrans" cxnId="{AF37C1F3-812B-41E6-9DF2-FE3594D0DF44}">
      <dgm:prSet/>
      <dgm:spPr/>
      <dgm:t>
        <a:bodyPr/>
        <a:lstStyle/>
        <a:p>
          <a:endParaRPr lang="en-US"/>
        </a:p>
      </dgm:t>
    </dgm:pt>
    <dgm:pt modelId="{6ED8494E-6E1A-4405-95E3-10A19265F367}" type="sibTrans" cxnId="{AF37C1F3-812B-41E6-9DF2-FE3594D0DF44}">
      <dgm:prSet/>
      <dgm:spPr/>
      <dgm:t>
        <a:bodyPr/>
        <a:lstStyle/>
        <a:p>
          <a:endParaRPr lang="en-US"/>
        </a:p>
      </dgm:t>
    </dgm:pt>
    <dgm:pt modelId="{0E3D8BC7-E94E-4455-BDA9-B6326F90B6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 dirty="0"/>
            <a:t>Revamp Website</a:t>
          </a:r>
          <a:endParaRPr lang="en-US" dirty="0"/>
        </a:p>
      </dgm:t>
    </dgm:pt>
    <dgm:pt modelId="{9542FE43-ED13-4C81-A7F3-97BC34C86C0C}" type="parTrans" cxnId="{985C21E6-5CFC-4109-8A68-1FCA3039B13C}">
      <dgm:prSet/>
      <dgm:spPr/>
      <dgm:t>
        <a:bodyPr/>
        <a:lstStyle/>
        <a:p>
          <a:endParaRPr lang="en-US"/>
        </a:p>
      </dgm:t>
    </dgm:pt>
    <dgm:pt modelId="{9AA74471-02D0-407E-80AD-565BD741C0D2}" type="sibTrans" cxnId="{985C21E6-5CFC-4109-8A68-1FCA3039B13C}">
      <dgm:prSet/>
      <dgm:spPr/>
      <dgm:t>
        <a:bodyPr/>
        <a:lstStyle/>
        <a:p>
          <a:endParaRPr lang="en-US"/>
        </a:p>
      </dgm:t>
    </dgm:pt>
    <dgm:pt modelId="{6474E52E-4943-46C3-8C3F-183D65B518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 dirty="0"/>
            <a:t>Community Profile</a:t>
          </a:r>
          <a:endParaRPr lang="en-US" dirty="0"/>
        </a:p>
      </dgm:t>
    </dgm:pt>
    <dgm:pt modelId="{5D00CB93-4C6D-4192-849F-6684FBB21A8B}" type="parTrans" cxnId="{BFDFFFEC-001A-4D1C-86DB-E7EA3B9B3BD6}">
      <dgm:prSet/>
      <dgm:spPr/>
      <dgm:t>
        <a:bodyPr/>
        <a:lstStyle/>
        <a:p>
          <a:endParaRPr lang="en-US"/>
        </a:p>
      </dgm:t>
    </dgm:pt>
    <dgm:pt modelId="{B2813D48-6BB1-4D01-8FF6-7C5E5D426E84}" type="sibTrans" cxnId="{BFDFFFEC-001A-4D1C-86DB-E7EA3B9B3BD6}">
      <dgm:prSet/>
      <dgm:spPr/>
      <dgm:t>
        <a:bodyPr/>
        <a:lstStyle/>
        <a:p>
          <a:endParaRPr lang="en-US"/>
        </a:p>
      </dgm:t>
    </dgm:pt>
    <dgm:pt modelId="{E1F463F1-DE8E-4CAE-89DC-1C369169769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 dirty="0"/>
            <a:t>Fast Facts</a:t>
          </a:r>
          <a:endParaRPr lang="en-US" dirty="0"/>
        </a:p>
      </dgm:t>
    </dgm:pt>
    <dgm:pt modelId="{0854EF2D-678F-4406-9D85-C591E2ACD388}" type="parTrans" cxnId="{E6760061-FA4C-4754-9051-6F2E279A388D}">
      <dgm:prSet/>
      <dgm:spPr/>
      <dgm:t>
        <a:bodyPr/>
        <a:lstStyle/>
        <a:p>
          <a:endParaRPr lang="en-US"/>
        </a:p>
      </dgm:t>
    </dgm:pt>
    <dgm:pt modelId="{9C876B99-21E4-4F25-8055-850EA3C125EB}" type="sibTrans" cxnId="{E6760061-FA4C-4754-9051-6F2E279A388D}">
      <dgm:prSet/>
      <dgm:spPr/>
      <dgm:t>
        <a:bodyPr/>
        <a:lstStyle/>
        <a:p>
          <a:endParaRPr lang="en-US"/>
        </a:p>
      </dgm:t>
    </dgm:pt>
    <dgm:pt modelId="{ED67F176-DF41-4785-B415-3D76858FC4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 dirty="0"/>
            <a:t>Agriculture Zoning By-Law Amendment</a:t>
          </a:r>
        </a:p>
        <a:p>
          <a:endParaRPr lang="en-CA" dirty="0"/>
        </a:p>
      </dgm:t>
    </dgm:pt>
    <dgm:pt modelId="{1D9A2D61-7EEB-4F85-8EF8-C66E824CEA13}" type="parTrans" cxnId="{CE26BDF6-060F-4AC9-9002-97DC8BDF1C66}">
      <dgm:prSet/>
      <dgm:spPr/>
      <dgm:t>
        <a:bodyPr/>
        <a:lstStyle/>
        <a:p>
          <a:endParaRPr lang="en-CA"/>
        </a:p>
      </dgm:t>
    </dgm:pt>
    <dgm:pt modelId="{CBF86A9C-4B6F-4AD9-B0AE-A16E84A83E4D}" type="sibTrans" cxnId="{CE26BDF6-060F-4AC9-9002-97DC8BDF1C66}">
      <dgm:prSet/>
      <dgm:spPr/>
      <dgm:t>
        <a:bodyPr/>
        <a:lstStyle/>
        <a:p>
          <a:endParaRPr lang="en-CA"/>
        </a:p>
      </dgm:t>
    </dgm:pt>
    <dgm:pt modelId="{D885E4E6-3133-48F6-99CB-84FF27454194}" type="pres">
      <dgm:prSet presAssocID="{3FF61FB2-AF5C-4EC1-8ADD-139F8AD182BE}" presName="root" presStyleCnt="0">
        <dgm:presLayoutVars>
          <dgm:dir/>
          <dgm:resizeHandles val="exact"/>
        </dgm:presLayoutVars>
      </dgm:prSet>
      <dgm:spPr/>
    </dgm:pt>
    <dgm:pt modelId="{C0A3A6DA-3950-46F4-BED6-4C24E3D8C015}" type="pres">
      <dgm:prSet presAssocID="{D915C11B-4CEB-4500-9769-856C8EDABC35}" presName="compNode" presStyleCnt="0"/>
      <dgm:spPr/>
    </dgm:pt>
    <dgm:pt modelId="{1996A9FE-0E8E-438C-938E-968B89A15801}" type="pres">
      <dgm:prSet presAssocID="{D915C11B-4CEB-4500-9769-856C8EDABC35}" presName="iconBgRect" presStyleLbl="bgShp" presStyleIdx="0" presStyleCnt="8"/>
      <dgm:spPr/>
    </dgm:pt>
    <dgm:pt modelId="{DDB86355-8EC5-4930-95CF-41B720496664}" type="pres">
      <dgm:prSet presAssocID="{D915C11B-4CEB-4500-9769-856C8EDABC35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re"/>
        </a:ext>
      </dgm:extLst>
    </dgm:pt>
    <dgm:pt modelId="{0F3AA069-32C6-43F2-858F-260184EC5563}" type="pres">
      <dgm:prSet presAssocID="{D915C11B-4CEB-4500-9769-856C8EDABC35}" presName="spaceRect" presStyleCnt="0"/>
      <dgm:spPr/>
    </dgm:pt>
    <dgm:pt modelId="{E0B77686-CBB1-4A73-95B1-08A8D86967F4}" type="pres">
      <dgm:prSet presAssocID="{D915C11B-4CEB-4500-9769-856C8EDABC35}" presName="textRect" presStyleLbl="revTx" presStyleIdx="0" presStyleCnt="8">
        <dgm:presLayoutVars>
          <dgm:chMax val="1"/>
          <dgm:chPref val="1"/>
        </dgm:presLayoutVars>
      </dgm:prSet>
      <dgm:spPr/>
    </dgm:pt>
    <dgm:pt modelId="{92B6C9D6-B2A5-4A4B-A1E9-B35011B841BB}" type="pres">
      <dgm:prSet presAssocID="{C319DA46-40D0-4976-ACA5-4460C47A9DD5}" presName="sibTrans" presStyleCnt="0"/>
      <dgm:spPr/>
    </dgm:pt>
    <dgm:pt modelId="{2B92CA52-3375-43AD-9538-61AE9A1F99C5}" type="pres">
      <dgm:prSet presAssocID="{0966ECD4-BC81-4261-B28B-E44FCA4AC83F}" presName="compNode" presStyleCnt="0"/>
      <dgm:spPr/>
    </dgm:pt>
    <dgm:pt modelId="{5C4AD76F-75C0-49D4-AF62-A426B369A170}" type="pres">
      <dgm:prSet presAssocID="{0966ECD4-BC81-4261-B28B-E44FCA4AC83F}" presName="iconBgRect" presStyleLbl="bgShp" presStyleIdx="1" presStyleCnt="8"/>
      <dgm:spPr/>
    </dgm:pt>
    <dgm:pt modelId="{721E9080-0D90-4548-A86C-F50452346A21}" type="pres">
      <dgm:prSet presAssocID="{0966ECD4-BC81-4261-B28B-E44FCA4AC83F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D2620C37-4905-4EA7-8A53-8A3318CB4C2F}" type="pres">
      <dgm:prSet presAssocID="{0966ECD4-BC81-4261-B28B-E44FCA4AC83F}" presName="spaceRect" presStyleCnt="0"/>
      <dgm:spPr/>
    </dgm:pt>
    <dgm:pt modelId="{591AE3AD-5344-4ACA-9988-56CE8799011F}" type="pres">
      <dgm:prSet presAssocID="{0966ECD4-BC81-4261-B28B-E44FCA4AC83F}" presName="textRect" presStyleLbl="revTx" presStyleIdx="1" presStyleCnt="8">
        <dgm:presLayoutVars>
          <dgm:chMax val="1"/>
          <dgm:chPref val="1"/>
        </dgm:presLayoutVars>
      </dgm:prSet>
      <dgm:spPr/>
    </dgm:pt>
    <dgm:pt modelId="{4A694B7E-D96E-4E16-8738-1B810923704D}" type="pres">
      <dgm:prSet presAssocID="{C31FF1BC-3983-4E8C-A0CC-0E092451A6AA}" presName="sibTrans" presStyleCnt="0"/>
      <dgm:spPr/>
    </dgm:pt>
    <dgm:pt modelId="{1BCEB61B-C8A0-43D1-94EC-789B82B63E53}" type="pres">
      <dgm:prSet presAssocID="{076A1B34-C278-4D43-99E7-80CB68D73601}" presName="compNode" presStyleCnt="0"/>
      <dgm:spPr/>
    </dgm:pt>
    <dgm:pt modelId="{A8D63BB6-4B4C-4875-AD10-D7EE8EAC441C}" type="pres">
      <dgm:prSet presAssocID="{076A1B34-C278-4D43-99E7-80CB68D73601}" presName="iconBgRect" presStyleLbl="bgShp" presStyleIdx="2" presStyleCnt="8"/>
      <dgm:spPr/>
    </dgm:pt>
    <dgm:pt modelId="{896DCB0F-8400-4EF4-BC84-A41856132B75}" type="pres">
      <dgm:prSet presAssocID="{076A1B34-C278-4D43-99E7-80CB68D73601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DBF03179-45F6-422D-BB81-517841CB9A37}" type="pres">
      <dgm:prSet presAssocID="{076A1B34-C278-4D43-99E7-80CB68D73601}" presName="spaceRect" presStyleCnt="0"/>
      <dgm:spPr/>
    </dgm:pt>
    <dgm:pt modelId="{F1957145-BB5E-4105-A942-292FA86E36D0}" type="pres">
      <dgm:prSet presAssocID="{076A1B34-C278-4D43-99E7-80CB68D73601}" presName="textRect" presStyleLbl="revTx" presStyleIdx="2" presStyleCnt="8">
        <dgm:presLayoutVars>
          <dgm:chMax val="1"/>
          <dgm:chPref val="1"/>
        </dgm:presLayoutVars>
      </dgm:prSet>
      <dgm:spPr/>
    </dgm:pt>
    <dgm:pt modelId="{DD82A631-889D-4BDB-8ED8-1A74ACBF9067}" type="pres">
      <dgm:prSet presAssocID="{30EBAB5E-B6D0-4154-9E54-E0E40B5C2512}" presName="sibTrans" presStyleCnt="0"/>
      <dgm:spPr/>
    </dgm:pt>
    <dgm:pt modelId="{B391EB04-F045-4FEC-A462-B22ACF4C6A05}" type="pres">
      <dgm:prSet presAssocID="{A9B797E4-18D1-4474-B422-9F70FBBC86FB}" presName="compNode" presStyleCnt="0"/>
      <dgm:spPr/>
    </dgm:pt>
    <dgm:pt modelId="{7BA8F1A7-A84B-49CC-9004-0B50E7D80DF5}" type="pres">
      <dgm:prSet presAssocID="{A9B797E4-18D1-4474-B422-9F70FBBC86FB}" presName="iconBgRect" presStyleLbl="bgShp" presStyleIdx="3" presStyleCnt="8"/>
      <dgm:spPr/>
    </dgm:pt>
    <dgm:pt modelId="{CF55AE0E-4D11-46A0-9787-0B2E14DCB5DB}" type="pres">
      <dgm:prSet presAssocID="{A9B797E4-18D1-4474-B422-9F70FBBC86FB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B0CF36B-D1AD-4EB5-8C3F-91419C3ADD1B}" type="pres">
      <dgm:prSet presAssocID="{A9B797E4-18D1-4474-B422-9F70FBBC86FB}" presName="spaceRect" presStyleCnt="0"/>
      <dgm:spPr/>
    </dgm:pt>
    <dgm:pt modelId="{E90033D2-D1EC-47DB-A106-36D485B1D6A5}" type="pres">
      <dgm:prSet presAssocID="{A9B797E4-18D1-4474-B422-9F70FBBC86FB}" presName="textRect" presStyleLbl="revTx" presStyleIdx="3" presStyleCnt="8">
        <dgm:presLayoutVars>
          <dgm:chMax val="1"/>
          <dgm:chPref val="1"/>
        </dgm:presLayoutVars>
      </dgm:prSet>
      <dgm:spPr/>
    </dgm:pt>
    <dgm:pt modelId="{729F1D3C-67D3-4436-937E-72C7B8D1B697}" type="pres">
      <dgm:prSet presAssocID="{6ED8494E-6E1A-4405-95E3-10A19265F367}" presName="sibTrans" presStyleCnt="0"/>
      <dgm:spPr/>
    </dgm:pt>
    <dgm:pt modelId="{354527EA-A513-46E8-974D-F60A78C2C080}" type="pres">
      <dgm:prSet presAssocID="{0E3D8BC7-E94E-4455-BDA9-B6326F90B610}" presName="compNode" presStyleCnt="0"/>
      <dgm:spPr/>
    </dgm:pt>
    <dgm:pt modelId="{1013C2B4-5A8B-49ED-8898-B361C1417103}" type="pres">
      <dgm:prSet presAssocID="{0E3D8BC7-E94E-4455-BDA9-B6326F90B610}" presName="iconBgRect" presStyleLbl="bgShp" presStyleIdx="4" presStyleCnt="8"/>
      <dgm:spPr/>
    </dgm:pt>
    <dgm:pt modelId="{6478A290-51C8-48FF-A092-6E8D5A8AC1BF}" type="pres">
      <dgm:prSet presAssocID="{0E3D8BC7-E94E-4455-BDA9-B6326F90B610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7CFCF11A-E664-44F8-BD80-A87825D499AA}" type="pres">
      <dgm:prSet presAssocID="{0E3D8BC7-E94E-4455-BDA9-B6326F90B610}" presName="spaceRect" presStyleCnt="0"/>
      <dgm:spPr/>
    </dgm:pt>
    <dgm:pt modelId="{22E7314B-F106-43E4-84BB-161BAFD52331}" type="pres">
      <dgm:prSet presAssocID="{0E3D8BC7-E94E-4455-BDA9-B6326F90B610}" presName="textRect" presStyleLbl="revTx" presStyleIdx="4" presStyleCnt="8">
        <dgm:presLayoutVars>
          <dgm:chMax val="1"/>
          <dgm:chPref val="1"/>
        </dgm:presLayoutVars>
      </dgm:prSet>
      <dgm:spPr/>
    </dgm:pt>
    <dgm:pt modelId="{5CD41C03-622D-418F-8C14-45EFB48BC20D}" type="pres">
      <dgm:prSet presAssocID="{9AA74471-02D0-407E-80AD-565BD741C0D2}" presName="sibTrans" presStyleCnt="0"/>
      <dgm:spPr/>
    </dgm:pt>
    <dgm:pt modelId="{FFA78C01-996B-44FA-96D8-19C62D896FC6}" type="pres">
      <dgm:prSet presAssocID="{6474E52E-4943-46C3-8C3F-183D65B51835}" presName="compNode" presStyleCnt="0"/>
      <dgm:spPr/>
    </dgm:pt>
    <dgm:pt modelId="{F4937144-0583-4868-B605-4ACE1EC4A427}" type="pres">
      <dgm:prSet presAssocID="{6474E52E-4943-46C3-8C3F-183D65B51835}" presName="iconBgRect" presStyleLbl="bgShp" presStyleIdx="5" presStyleCnt="8"/>
      <dgm:spPr/>
    </dgm:pt>
    <dgm:pt modelId="{8E5F3B7D-9F7B-40AC-BC7C-6445668CEBA0}" type="pres">
      <dgm:prSet presAssocID="{6474E52E-4943-46C3-8C3F-183D65B51835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C686AE80-2E88-4A42-83AE-E54447DAB3B7}" type="pres">
      <dgm:prSet presAssocID="{6474E52E-4943-46C3-8C3F-183D65B51835}" presName="spaceRect" presStyleCnt="0"/>
      <dgm:spPr/>
    </dgm:pt>
    <dgm:pt modelId="{3886FCB5-7BDB-42E4-BAA6-0C160F56F351}" type="pres">
      <dgm:prSet presAssocID="{6474E52E-4943-46C3-8C3F-183D65B51835}" presName="textRect" presStyleLbl="revTx" presStyleIdx="5" presStyleCnt="8">
        <dgm:presLayoutVars>
          <dgm:chMax val="1"/>
          <dgm:chPref val="1"/>
        </dgm:presLayoutVars>
      </dgm:prSet>
      <dgm:spPr/>
    </dgm:pt>
    <dgm:pt modelId="{43A2A9AB-DA24-4D35-A46E-CEF2C2A7AB45}" type="pres">
      <dgm:prSet presAssocID="{B2813D48-6BB1-4D01-8FF6-7C5E5D426E84}" presName="sibTrans" presStyleCnt="0"/>
      <dgm:spPr/>
    </dgm:pt>
    <dgm:pt modelId="{2608EDDA-E5F8-426A-AB6F-9E3EA3D8B9A7}" type="pres">
      <dgm:prSet presAssocID="{E1F463F1-DE8E-4CAE-89DC-1C369169769E}" presName="compNode" presStyleCnt="0"/>
      <dgm:spPr/>
    </dgm:pt>
    <dgm:pt modelId="{2CC93C70-B059-4251-A357-FC549761A7C7}" type="pres">
      <dgm:prSet presAssocID="{E1F463F1-DE8E-4CAE-89DC-1C369169769E}" presName="iconBgRect" presStyleLbl="bgShp" presStyleIdx="6" presStyleCnt="8"/>
      <dgm:spPr/>
    </dgm:pt>
    <dgm:pt modelId="{6337F2F3-FE45-4BF0-AAAB-2543DCDDF8C0}" type="pres">
      <dgm:prSet presAssocID="{E1F463F1-DE8E-4CAE-89DC-1C369169769E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1766879-F860-4F5D-98F5-E4CDE8AA3044}" type="pres">
      <dgm:prSet presAssocID="{E1F463F1-DE8E-4CAE-89DC-1C369169769E}" presName="spaceRect" presStyleCnt="0"/>
      <dgm:spPr/>
    </dgm:pt>
    <dgm:pt modelId="{C4804362-DA36-4283-BABA-7EBFEB2204C9}" type="pres">
      <dgm:prSet presAssocID="{E1F463F1-DE8E-4CAE-89DC-1C369169769E}" presName="textRect" presStyleLbl="revTx" presStyleIdx="6" presStyleCnt="8">
        <dgm:presLayoutVars>
          <dgm:chMax val="1"/>
          <dgm:chPref val="1"/>
        </dgm:presLayoutVars>
      </dgm:prSet>
      <dgm:spPr/>
    </dgm:pt>
    <dgm:pt modelId="{BFE26D1B-DFCD-487C-9897-C6737F37B080}" type="pres">
      <dgm:prSet presAssocID="{9C876B99-21E4-4F25-8055-850EA3C125EB}" presName="sibTrans" presStyleCnt="0"/>
      <dgm:spPr/>
    </dgm:pt>
    <dgm:pt modelId="{B2082587-49F4-47DB-9A32-5EABD15EDAD7}" type="pres">
      <dgm:prSet presAssocID="{ED67F176-DF41-4785-B415-3D76858FC4D4}" presName="compNode" presStyleCnt="0"/>
      <dgm:spPr/>
    </dgm:pt>
    <dgm:pt modelId="{598DBF78-C0C3-4001-8AF4-97828ED8CBA1}" type="pres">
      <dgm:prSet presAssocID="{ED67F176-DF41-4785-B415-3D76858FC4D4}" presName="iconBgRect" presStyleLbl="bgShp" presStyleIdx="7" presStyleCnt="8"/>
      <dgm:spPr/>
    </dgm:pt>
    <dgm:pt modelId="{BA053000-2BEC-401C-B044-E2C0F8B6646E}" type="pres">
      <dgm:prSet presAssocID="{ED67F176-DF41-4785-B415-3D76858FC4D4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05BCF2DA-695D-4C26-A3DA-69F8F0FBEDE0}" type="pres">
      <dgm:prSet presAssocID="{ED67F176-DF41-4785-B415-3D76858FC4D4}" presName="spaceRect" presStyleCnt="0"/>
      <dgm:spPr/>
    </dgm:pt>
    <dgm:pt modelId="{C1DC3938-3FC5-4B35-8957-99C1B883C9DC}" type="pres">
      <dgm:prSet presAssocID="{ED67F176-DF41-4785-B415-3D76858FC4D4}" presName="textRect" presStyleLbl="revTx" presStyleIdx="7" presStyleCnt="8" custScaleX="123187">
        <dgm:presLayoutVars>
          <dgm:chMax val="1"/>
          <dgm:chPref val="1"/>
        </dgm:presLayoutVars>
      </dgm:prSet>
      <dgm:spPr/>
    </dgm:pt>
  </dgm:ptLst>
  <dgm:cxnLst>
    <dgm:cxn modelId="{C8161009-FA72-458C-88A6-F84A500A2A8D}" srcId="{3FF61FB2-AF5C-4EC1-8ADD-139F8AD182BE}" destId="{D915C11B-4CEB-4500-9769-856C8EDABC35}" srcOrd="0" destOrd="0" parTransId="{D38C352B-3EF4-4BAD-9084-846248ED9D2F}" sibTransId="{C319DA46-40D0-4976-ACA5-4460C47A9DD5}"/>
    <dgm:cxn modelId="{BDB65920-6296-4BE4-989B-F434D6031981}" type="presOf" srcId="{6474E52E-4943-46C3-8C3F-183D65B51835}" destId="{3886FCB5-7BDB-42E4-BAA6-0C160F56F351}" srcOrd="0" destOrd="0" presId="urn:microsoft.com/office/officeart/2018/5/layout/IconCircleLabelList"/>
    <dgm:cxn modelId="{CD3B5229-A47F-4E10-BE04-CD6A23E6048C}" type="presOf" srcId="{ED67F176-DF41-4785-B415-3D76858FC4D4}" destId="{C1DC3938-3FC5-4B35-8957-99C1B883C9DC}" srcOrd="0" destOrd="0" presId="urn:microsoft.com/office/officeart/2018/5/layout/IconCircleLabelList"/>
    <dgm:cxn modelId="{C4464535-D8EE-43BF-8FA4-85BE7382BCFB}" type="presOf" srcId="{076A1B34-C278-4D43-99E7-80CB68D73601}" destId="{F1957145-BB5E-4105-A942-292FA86E36D0}" srcOrd="0" destOrd="0" presId="urn:microsoft.com/office/officeart/2018/5/layout/IconCircleLabelList"/>
    <dgm:cxn modelId="{09F6865B-BD70-4B05-860F-996363136481}" srcId="{3FF61FB2-AF5C-4EC1-8ADD-139F8AD182BE}" destId="{0966ECD4-BC81-4261-B28B-E44FCA4AC83F}" srcOrd="1" destOrd="0" parTransId="{B32CBE5B-32B1-4A87-BF3B-926BA90187AB}" sibTransId="{C31FF1BC-3983-4E8C-A0CC-0E092451A6AA}"/>
    <dgm:cxn modelId="{E6760061-FA4C-4754-9051-6F2E279A388D}" srcId="{3FF61FB2-AF5C-4EC1-8ADD-139F8AD182BE}" destId="{E1F463F1-DE8E-4CAE-89DC-1C369169769E}" srcOrd="6" destOrd="0" parTransId="{0854EF2D-678F-4406-9D85-C591E2ACD388}" sibTransId="{9C876B99-21E4-4F25-8055-850EA3C125EB}"/>
    <dgm:cxn modelId="{C2044477-3010-48B6-819E-14C265054036}" type="presOf" srcId="{0E3D8BC7-E94E-4455-BDA9-B6326F90B610}" destId="{22E7314B-F106-43E4-84BB-161BAFD52331}" srcOrd="0" destOrd="0" presId="urn:microsoft.com/office/officeart/2018/5/layout/IconCircleLabelList"/>
    <dgm:cxn modelId="{4EF2EB88-8DBA-423B-B245-C3EBFCAB5001}" type="presOf" srcId="{E1F463F1-DE8E-4CAE-89DC-1C369169769E}" destId="{C4804362-DA36-4283-BABA-7EBFEB2204C9}" srcOrd="0" destOrd="0" presId="urn:microsoft.com/office/officeart/2018/5/layout/IconCircleLabelList"/>
    <dgm:cxn modelId="{57E4EEBD-F7DE-4F2F-8386-F7CA749BC0AC}" srcId="{3FF61FB2-AF5C-4EC1-8ADD-139F8AD182BE}" destId="{076A1B34-C278-4D43-99E7-80CB68D73601}" srcOrd="2" destOrd="0" parTransId="{443D9559-1B21-407A-BC01-31C519072C93}" sibTransId="{30EBAB5E-B6D0-4154-9E54-E0E40B5C2512}"/>
    <dgm:cxn modelId="{E92B9BC3-DF2A-4390-B1D5-FB5611F0D5FA}" type="presOf" srcId="{D915C11B-4CEB-4500-9769-856C8EDABC35}" destId="{E0B77686-CBB1-4A73-95B1-08A8D86967F4}" srcOrd="0" destOrd="0" presId="urn:microsoft.com/office/officeart/2018/5/layout/IconCircleLabelList"/>
    <dgm:cxn modelId="{42A2FDC5-C4BB-4187-8530-E3002471BB85}" type="presOf" srcId="{A9B797E4-18D1-4474-B422-9F70FBBC86FB}" destId="{E90033D2-D1EC-47DB-A106-36D485B1D6A5}" srcOrd="0" destOrd="0" presId="urn:microsoft.com/office/officeart/2018/5/layout/IconCircleLabelList"/>
    <dgm:cxn modelId="{3EC00FCA-BA44-4AF6-B96E-94CB0A14F518}" type="presOf" srcId="{0966ECD4-BC81-4261-B28B-E44FCA4AC83F}" destId="{591AE3AD-5344-4ACA-9988-56CE8799011F}" srcOrd="0" destOrd="0" presId="urn:microsoft.com/office/officeart/2018/5/layout/IconCircleLabelList"/>
    <dgm:cxn modelId="{FCE97FD8-E428-4C83-9774-81DEA80412C0}" type="presOf" srcId="{3FF61FB2-AF5C-4EC1-8ADD-139F8AD182BE}" destId="{D885E4E6-3133-48F6-99CB-84FF27454194}" srcOrd="0" destOrd="0" presId="urn:microsoft.com/office/officeart/2018/5/layout/IconCircleLabelList"/>
    <dgm:cxn modelId="{985C21E6-5CFC-4109-8A68-1FCA3039B13C}" srcId="{3FF61FB2-AF5C-4EC1-8ADD-139F8AD182BE}" destId="{0E3D8BC7-E94E-4455-BDA9-B6326F90B610}" srcOrd="4" destOrd="0" parTransId="{9542FE43-ED13-4C81-A7F3-97BC34C86C0C}" sibTransId="{9AA74471-02D0-407E-80AD-565BD741C0D2}"/>
    <dgm:cxn modelId="{BFDFFFEC-001A-4D1C-86DB-E7EA3B9B3BD6}" srcId="{3FF61FB2-AF5C-4EC1-8ADD-139F8AD182BE}" destId="{6474E52E-4943-46C3-8C3F-183D65B51835}" srcOrd="5" destOrd="0" parTransId="{5D00CB93-4C6D-4192-849F-6684FBB21A8B}" sibTransId="{B2813D48-6BB1-4D01-8FF6-7C5E5D426E84}"/>
    <dgm:cxn modelId="{AF37C1F3-812B-41E6-9DF2-FE3594D0DF44}" srcId="{3FF61FB2-AF5C-4EC1-8ADD-139F8AD182BE}" destId="{A9B797E4-18D1-4474-B422-9F70FBBC86FB}" srcOrd="3" destOrd="0" parTransId="{F02B3474-838F-478F-A24C-25C2456F81A3}" sibTransId="{6ED8494E-6E1A-4405-95E3-10A19265F367}"/>
    <dgm:cxn modelId="{CE26BDF6-060F-4AC9-9002-97DC8BDF1C66}" srcId="{3FF61FB2-AF5C-4EC1-8ADD-139F8AD182BE}" destId="{ED67F176-DF41-4785-B415-3D76858FC4D4}" srcOrd="7" destOrd="0" parTransId="{1D9A2D61-7EEB-4F85-8EF8-C66E824CEA13}" sibTransId="{CBF86A9C-4B6F-4AD9-B0AE-A16E84A83E4D}"/>
    <dgm:cxn modelId="{ED169EDF-9B48-41CC-B8C3-6D7D2077C55F}" type="presParOf" srcId="{D885E4E6-3133-48F6-99CB-84FF27454194}" destId="{C0A3A6DA-3950-46F4-BED6-4C24E3D8C015}" srcOrd="0" destOrd="0" presId="urn:microsoft.com/office/officeart/2018/5/layout/IconCircleLabelList"/>
    <dgm:cxn modelId="{86BF9F3D-BA50-469B-A2D4-10BBF3C73021}" type="presParOf" srcId="{C0A3A6DA-3950-46F4-BED6-4C24E3D8C015}" destId="{1996A9FE-0E8E-438C-938E-968B89A15801}" srcOrd="0" destOrd="0" presId="urn:microsoft.com/office/officeart/2018/5/layout/IconCircleLabelList"/>
    <dgm:cxn modelId="{7C84C8F0-2025-46E0-A4BC-D3620953A2A4}" type="presParOf" srcId="{C0A3A6DA-3950-46F4-BED6-4C24E3D8C015}" destId="{DDB86355-8EC5-4930-95CF-41B720496664}" srcOrd="1" destOrd="0" presId="urn:microsoft.com/office/officeart/2018/5/layout/IconCircleLabelList"/>
    <dgm:cxn modelId="{24217D61-4F8E-47B7-822A-C02B1C5F4C5B}" type="presParOf" srcId="{C0A3A6DA-3950-46F4-BED6-4C24E3D8C015}" destId="{0F3AA069-32C6-43F2-858F-260184EC5563}" srcOrd="2" destOrd="0" presId="urn:microsoft.com/office/officeart/2018/5/layout/IconCircleLabelList"/>
    <dgm:cxn modelId="{6635D4F2-38A2-4F37-BE66-47DC08A7748E}" type="presParOf" srcId="{C0A3A6DA-3950-46F4-BED6-4C24E3D8C015}" destId="{E0B77686-CBB1-4A73-95B1-08A8D86967F4}" srcOrd="3" destOrd="0" presId="urn:microsoft.com/office/officeart/2018/5/layout/IconCircleLabelList"/>
    <dgm:cxn modelId="{E7FD850D-9F8C-4FD6-8D67-8383A01BBD77}" type="presParOf" srcId="{D885E4E6-3133-48F6-99CB-84FF27454194}" destId="{92B6C9D6-B2A5-4A4B-A1E9-B35011B841BB}" srcOrd="1" destOrd="0" presId="urn:microsoft.com/office/officeart/2018/5/layout/IconCircleLabelList"/>
    <dgm:cxn modelId="{7446457A-A997-4061-9DBC-8E43276CA9D0}" type="presParOf" srcId="{D885E4E6-3133-48F6-99CB-84FF27454194}" destId="{2B92CA52-3375-43AD-9538-61AE9A1F99C5}" srcOrd="2" destOrd="0" presId="urn:microsoft.com/office/officeart/2018/5/layout/IconCircleLabelList"/>
    <dgm:cxn modelId="{8234B15E-68E9-4C77-ABBE-53FEE060324D}" type="presParOf" srcId="{2B92CA52-3375-43AD-9538-61AE9A1F99C5}" destId="{5C4AD76F-75C0-49D4-AF62-A426B369A170}" srcOrd="0" destOrd="0" presId="urn:microsoft.com/office/officeart/2018/5/layout/IconCircleLabelList"/>
    <dgm:cxn modelId="{1FD1A56E-7D6D-47F1-A2A3-C89DCFB5102C}" type="presParOf" srcId="{2B92CA52-3375-43AD-9538-61AE9A1F99C5}" destId="{721E9080-0D90-4548-A86C-F50452346A21}" srcOrd="1" destOrd="0" presId="urn:microsoft.com/office/officeart/2018/5/layout/IconCircleLabelList"/>
    <dgm:cxn modelId="{B078DFF9-D7BE-4B58-A41E-50AC6FE2F2C0}" type="presParOf" srcId="{2B92CA52-3375-43AD-9538-61AE9A1F99C5}" destId="{D2620C37-4905-4EA7-8A53-8A3318CB4C2F}" srcOrd="2" destOrd="0" presId="urn:microsoft.com/office/officeart/2018/5/layout/IconCircleLabelList"/>
    <dgm:cxn modelId="{BFCA9CEE-1B73-46B1-89E7-12FFF60D10A6}" type="presParOf" srcId="{2B92CA52-3375-43AD-9538-61AE9A1F99C5}" destId="{591AE3AD-5344-4ACA-9988-56CE8799011F}" srcOrd="3" destOrd="0" presId="urn:microsoft.com/office/officeart/2018/5/layout/IconCircleLabelList"/>
    <dgm:cxn modelId="{8941D71C-9218-4261-B56C-02AE35020928}" type="presParOf" srcId="{D885E4E6-3133-48F6-99CB-84FF27454194}" destId="{4A694B7E-D96E-4E16-8738-1B810923704D}" srcOrd="3" destOrd="0" presId="urn:microsoft.com/office/officeart/2018/5/layout/IconCircleLabelList"/>
    <dgm:cxn modelId="{6032A2E4-5A81-490D-9114-9ADFDA55E197}" type="presParOf" srcId="{D885E4E6-3133-48F6-99CB-84FF27454194}" destId="{1BCEB61B-C8A0-43D1-94EC-789B82B63E53}" srcOrd="4" destOrd="0" presId="urn:microsoft.com/office/officeart/2018/5/layout/IconCircleLabelList"/>
    <dgm:cxn modelId="{99A193BD-47E3-4C20-A47F-92C518556033}" type="presParOf" srcId="{1BCEB61B-C8A0-43D1-94EC-789B82B63E53}" destId="{A8D63BB6-4B4C-4875-AD10-D7EE8EAC441C}" srcOrd="0" destOrd="0" presId="urn:microsoft.com/office/officeart/2018/5/layout/IconCircleLabelList"/>
    <dgm:cxn modelId="{2ED40601-8299-437B-BEAE-6148E7D70968}" type="presParOf" srcId="{1BCEB61B-C8A0-43D1-94EC-789B82B63E53}" destId="{896DCB0F-8400-4EF4-BC84-A41856132B75}" srcOrd="1" destOrd="0" presId="urn:microsoft.com/office/officeart/2018/5/layout/IconCircleLabelList"/>
    <dgm:cxn modelId="{91149892-F3F6-434D-A725-B52320104DF2}" type="presParOf" srcId="{1BCEB61B-C8A0-43D1-94EC-789B82B63E53}" destId="{DBF03179-45F6-422D-BB81-517841CB9A37}" srcOrd="2" destOrd="0" presId="urn:microsoft.com/office/officeart/2018/5/layout/IconCircleLabelList"/>
    <dgm:cxn modelId="{F7050512-A4FC-48AF-98EC-1B31E81F9600}" type="presParOf" srcId="{1BCEB61B-C8A0-43D1-94EC-789B82B63E53}" destId="{F1957145-BB5E-4105-A942-292FA86E36D0}" srcOrd="3" destOrd="0" presId="urn:microsoft.com/office/officeart/2018/5/layout/IconCircleLabelList"/>
    <dgm:cxn modelId="{3DB2E0A3-EBD3-408C-8263-42A3BBBC8018}" type="presParOf" srcId="{D885E4E6-3133-48F6-99CB-84FF27454194}" destId="{DD82A631-889D-4BDB-8ED8-1A74ACBF9067}" srcOrd="5" destOrd="0" presId="urn:microsoft.com/office/officeart/2018/5/layout/IconCircleLabelList"/>
    <dgm:cxn modelId="{9ACD052B-ECE1-479F-8134-8873BC56D320}" type="presParOf" srcId="{D885E4E6-3133-48F6-99CB-84FF27454194}" destId="{B391EB04-F045-4FEC-A462-B22ACF4C6A05}" srcOrd="6" destOrd="0" presId="urn:microsoft.com/office/officeart/2018/5/layout/IconCircleLabelList"/>
    <dgm:cxn modelId="{E0EAB447-CD60-4B48-AB52-E6B38920E17A}" type="presParOf" srcId="{B391EB04-F045-4FEC-A462-B22ACF4C6A05}" destId="{7BA8F1A7-A84B-49CC-9004-0B50E7D80DF5}" srcOrd="0" destOrd="0" presId="urn:microsoft.com/office/officeart/2018/5/layout/IconCircleLabelList"/>
    <dgm:cxn modelId="{428DD914-A658-4832-8CB8-1A289844A99A}" type="presParOf" srcId="{B391EB04-F045-4FEC-A462-B22ACF4C6A05}" destId="{CF55AE0E-4D11-46A0-9787-0B2E14DCB5DB}" srcOrd="1" destOrd="0" presId="urn:microsoft.com/office/officeart/2018/5/layout/IconCircleLabelList"/>
    <dgm:cxn modelId="{7BB8125F-A1AB-4970-B78D-70FFA66A8247}" type="presParOf" srcId="{B391EB04-F045-4FEC-A462-B22ACF4C6A05}" destId="{BB0CF36B-D1AD-4EB5-8C3F-91419C3ADD1B}" srcOrd="2" destOrd="0" presId="urn:microsoft.com/office/officeart/2018/5/layout/IconCircleLabelList"/>
    <dgm:cxn modelId="{C21D6C22-CE37-4219-B8CA-24FF399B77CE}" type="presParOf" srcId="{B391EB04-F045-4FEC-A462-B22ACF4C6A05}" destId="{E90033D2-D1EC-47DB-A106-36D485B1D6A5}" srcOrd="3" destOrd="0" presId="urn:microsoft.com/office/officeart/2018/5/layout/IconCircleLabelList"/>
    <dgm:cxn modelId="{51AC0C74-454B-42E3-A353-35B3BCD9B7F9}" type="presParOf" srcId="{D885E4E6-3133-48F6-99CB-84FF27454194}" destId="{729F1D3C-67D3-4436-937E-72C7B8D1B697}" srcOrd="7" destOrd="0" presId="urn:microsoft.com/office/officeart/2018/5/layout/IconCircleLabelList"/>
    <dgm:cxn modelId="{58D427ED-06E3-4781-A86B-AA69A6682682}" type="presParOf" srcId="{D885E4E6-3133-48F6-99CB-84FF27454194}" destId="{354527EA-A513-46E8-974D-F60A78C2C080}" srcOrd="8" destOrd="0" presId="urn:microsoft.com/office/officeart/2018/5/layout/IconCircleLabelList"/>
    <dgm:cxn modelId="{742D4F09-64FF-4EFC-87FF-F32F146E7E81}" type="presParOf" srcId="{354527EA-A513-46E8-974D-F60A78C2C080}" destId="{1013C2B4-5A8B-49ED-8898-B361C1417103}" srcOrd="0" destOrd="0" presId="urn:microsoft.com/office/officeart/2018/5/layout/IconCircleLabelList"/>
    <dgm:cxn modelId="{9754A874-1126-4FDF-9536-A8C3ADCD0F40}" type="presParOf" srcId="{354527EA-A513-46E8-974D-F60A78C2C080}" destId="{6478A290-51C8-48FF-A092-6E8D5A8AC1BF}" srcOrd="1" destOrd="0" presId="urn:microsoft.com/office/officeart/2018/5/layout/IconCircleLabelList"/>
    <dgm:cxn modelId="{7BE4CDF3-DCE0-4599-8BA3-3725BE39C940}" type="presParOf" srcId="{354527EA-A513-46E8-974D-F60A78C2C080}" destId="{7CFCF11A-E664-44F8-BD80-A87825D499AA}" srcOrd="2" destOrd="0" presId="urn:microsoft.com/office/officeart/2018/5/layout/IconCircleLabelList"/>
    <dgm:cxn modelId="{DC9FB760-B85C-46B5-9D69-4464297D68E2}" type="presParOf" srcId="{354527EA-A513-46E8-974D-F60A78C2C080}" destId="{22E7314B-F106-43E4-84BB-161BAFD52331}" srcOrd="3" destOrd="0" presId="urn:microsoft.com/office/officeart/2018/5/layout/IconCircleLabelList"/>
    <dgm:cxn modelId="{E55B761B-270E-43FB-983B-A5C3886A307E}" type="presParOf" srcId="{D885E4E6-3133-48F6-99CB-84FF27454194}" destId="{5CD41C03-622D-418F-8C14-45EFB48BC20D}" srcOrd="9" destOrd="0" presId="urn:microsoft.com/office/officeart/2018/5/layout/IconCircleLabelList"/>
    <dgm:cxn modelId="{FA8C9D74-7298-4FE0-90F1-6A0FF8CE9FFE}" type="presParOf" srcId="{D885E4E6-3133-48F6-99CB-84FF27454194}" destId="{FFA78C01-996B-44FA-96D8-19C62D896FC6}" srcOrd="10" destOrd="0" presId="urn:microsoft.com/office/officeart/2018/5/layout/IconCircleLabelList"/>
    <dgm:cxn modelId="{D598EECB-6D9A-44E6-8DB7-EE0786D291B3}" type="presParOf" srcId="{FFA78C01-996B-44FA-96D8-19C62D896FC6}" destId="{F4937144-0583-4868-B605-4ACE1EC4A427}" srcOrd="0" destOrd="0" presId="urn:microsoft.com/office/officeart/2018/5/layout/IconCircleLabelList"/>
    <dgm:cxn modelId="{563A1FA2-A13B-43DC-8252-FC824C641369}" type="presParOf" srcId="{FFA78C01-996B-44FA-96D8-19C62D896FC6}" destId="{8E5F3B7D-9F7B-40AC-BC7C-6445668CEBA0}" srcOrd="1" destOrd="0" presId="urn:microsoft.com/office/officeart/2018/5/layout/IconCircleLabelList"/>
    <dgm:cxn modelId="{D478DC4D-9060-477C-83FA-BE7CC6BF26EF}" type="presParOf" srcId="{FFA78C01-996B-44FA-96D8-19C62D896FC6}" destId="{C686AE80-2E88-4A42-83AE-E54447DAB3B7}" srcOrd="2" destOrd="0" presId="urn:microsoft.com/office/officeart/2018/5/layout/IconCircleLabelList"/>
    <dgm:cxn modelId="{E3FAFB68-D6E5-4303-A043-876FE371A297}" type="presParOf" srcId="{FFA78C01-996B-44FA-96D8-19C62D896FC6}" destId="{3886FCB5-7BDB-42E4-BAA6-0C160F56F351}" srcOrd="3" destOrd="0" presId="urn:microsoft.com/office/officeart/2018/5/layout/IconCircleLabelList"/>
    <dgm:cxn modelId="{64B84778-E7F9-4BA7-9602-A85EA48B444F}" type="presParOf" srcId="{D885E4E6-3133-48F6-99CB-84FF27454194}" destId="{43A2A9AB-DA24-4D35-A46E-CEF2C2A7AB45}" srcOrd="11" destOrd="0" presId="urn:microsoft.com/office/officeart/2018/5/layout/IconCircleLabelList"/>
    <dgm:cxn modelId="{E7C81220-2FDF-4EE5-A75C-B55AAF06AB62}" type="presParOf" srcId="{D885E4E6-3133-48F6-99CB-84FF27454194}" destId="{2608EDDA-E5F8-426A-AB6F-9E3EA3D8B9A7}" srcOrd="12" destOrd="0" presId="urn:microsoft.com/office/officeart/2018/5/layout/IconCircleLabelList"/>
    <dgm:cxn modelId="{65821DB6-3F57-4730-9696-28032130C010}" type="presParOf" srcId="{2608EDDA-E5F8-426A-AB6F-9E3EA3D8B9A7}" destId="{2CC93C70-B059-4251-A357-FC549761A7C7}" srcOrd="0" destOrd="0" presId="urn:microsoft.com/office/officeart/2018/5/layout/IconCircleLabelList"/>
    <dgm:cxn modelId="{A5394C68-4FE9-413E-8122-704C9C43C11B}" type="presParOf" srcId="{2608EDDA-E5F8-426A-AB6F-9E3EA3D8B9A7}" destId="{6337F2F3-FE45-4BF0-AAAB-2543DCDDF8C0}" srcOrd="1" destOrd="0" presId="urn:microsoft.com/office/officeart/2018/5/layout/IconCircleLabelList"/>
    <dgm:cxn modelId="{D900D73D-BB24-4E9D-B5B2-D30013983464}" type="presParOf" srcId="{2608EDDA-E5F8-426A-AB6F-9E3EA3D8B9A7}" destId="{F1766879-F860-4F5D-98F5-E4CDE8AA3044}" srcOrd="2" destOrd="0" presId="urn:microsoft.com/office/officeart/2018/5/layout/IconCircleLabelList"/>
    <dgm:cxn modelId="{CA95A4D8-C415-4463-B7BF-6542122DA5D8}" type="presParOf" srcId="{2608EDDA-E5F8-426A-AB6F-9E3EA3D8B9A7}" destId="{C4804362-DA36-4283-BABA-7EBFEB2204C9}" srcOrd="3" destOrd="0" presId="urn:microsoft.com/office/officeart/2018/5/layout/IconCircleLabelList"/>
    <dgm:cxn modelId="{2097459B-0373-4C59-9CCF-7633A312235C}" type="presParOf" srcId="{D885E4E6-3133-48F6-99CB-84FF27454194}" destId="{BFE26D1B-DFCD-487C-9897-C6737F37B080}" srcOrd="13" destOrd="0" presId="urn:microsoft.com/office/officeart/2018/5/layout/IconCircleLabelList"/>
    <dgm:cxn modelId="{B7B0DB22-AD53-4042-B3C0-2B11AF5BF648}" type="presParOf" srcId="{D885E4E6-3133-48F6-99CB-84FF27454194}" destId="{B2082587-49F4-47DB-9A32-5EABD15EDAD7}" srcOrd="14" destOrd="0" presId="urn:microsoft.com/office/officeart/2018/5/layout/IconCircleLabelList"/>
    <dgm:cxn modelId="{20588574-2B92-4D36-92EF-B5148B2FB660}" type="presParOf" srcId="{B2082587-49F4-47DB-9A32-5EABD15EDAD7}" destId="{598DBF78-C0C3-4001-8AF4-97828ED8CBA1}" srcOrd="0" destOrd="0" presId="urn:microsoft.com/office/officeart/2018/5/layout/IconCircleLabelList"/>
    <dgm:cxn modelId="{C448ADD2-FABE-4484-89C6-9089000494AC}" type="presParOf" srcId="{B2082587-49F4-47DB-9A32-5EABD15EDAD7}" destId="{BA053000-2BEC-401C-B044-E2C0F8B6646E}" srcOrd="1" destOrd="0" presId="urn:microsoft.com/office/officeart/2018/5/layout/IconCircleLabelList"/>
    <dgm:cxn modelId="{D4F33A78-C616-403A-A176-15DDCFE50F7D}" type="presParOf" srcId="{B2082587-49F4-47DB-9A32-5EABD15EDAD7}" destId="{05BCF2DA-695D-4C26-A3DA-69F8F0FBEDE0}" srcOrd="2" destOrd="0" presId="urn:microsoft.com/office/officeart/2018/5/layout/IconCircleLabelList"/>
    <dgm:cxn modelId="{A11E248F-9AB2-4C0A-8511-74D1585A3567}" type="presParOf" srcId="{B2082587-49F4-47DB-9A32-5EABD15EDAD7}" destId="{C1DC3938-3FC5-4B35-8957-99C1B883C9D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6A9FE-0E8E-438C-938E-968B89A15801}">
      <dsp:nvSpPr>
        <dsp:cNvPr id="0" name=""/>
        <dsp:cNvSpPr/>
      </dsp:nvSpPr>
      <dsp:spPr>
        <a:xfrm>
          <a:off x="881516" y="84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B86355-8EC5-4930-95CF-41B720496664}">
      <dsp:nvSpPr>
        <dsp:cNvPr id="0" name=""/>
        <dsp:cNvSpPr/>
      </dsp:nvSpPr>
      <dsp:spPr>
        <a:xfrm>
          <a:off x="1094950" y="214282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B77686-CBB1-4A73-95B1-08A8D86967F4}">
      <dsp:nvSpPr>
        <dsp:cNvPr id="0" name=""/>
        <dsp:cNvSpPr/>
      </dsp:nvSpPr>
      <dsp:spPr>
        <a:xfrm>
          <a:off x="561366" y="1314286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Shop local</a:t>
          </a:r>
        </a:p>
      </dsp:txBody>
      <dsp:txXfrm>
        <a:off x="561366" y="1314286"/>
        <a:ext cx="1641796" cy="656718"/>
      </dsp:txXfrm>
    </dsp:sp>
    <dsp:sp modelId="{5C4AD76F-75C0-49D4-AF62-A426B369A170}">
      <dsp:nvSpPr>
        <dsp:cNvPr id="0" name=""/>
        <dsp:cNvSpPr/>
      </dsp:nvSpPr>
      <dsp:spPr>
        <a:xfrm>
          <a:off x="2810627" y="84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E9080-0D90-4548-A86C-F50452346A21}">
      <dsp:nvSpPr>
        <dsp:cNvPr id="0" name=""/>
        <dsp:cNvSpPr/>
      </dsp:nvSpPr>
      <dsp:spPr>
        <a:xfrm>
          <a:off x="3024061" y="214282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1AE3AD-5344-4ACA-9988-56CE8799011F}">
      <dsp:nvSpPr>
        <dsp:cNvPr id="0" name=""/>
        <dsp:cNvSpPr/>
      </dsp:nvSpPr>
      <dsp:spPr>
        <a:xfrm>
          <a:off x="2490477" y="1314286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Business park</a:t>
          </a:r>
        </a:p>
      </dsp:txBody>
      <dsp:txXfrm>
        <a:off x="2490477" y="1314286"/>
        <a:ext cx="1641796" cy="656718"/>
      </dsp:txXfrm>
    </dsp:sp>
    <dsp:sp modelId="{A8D63BB6-4B4C-4875-AD10-D7EE8EAC441C}">
      <dsp:nvSpPr>
        <dsp:cNvPr id="0" name=""/>
        <dsp:cNvSpPr/>
      </dsp:nvSpPr>
      <dsp:spPr>
        <a:xfrm>
          <a:off x="4739739" y="84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6DCB0F-8400-4EF4-BC84-A41856132B75}">
      <dsp:nvSpPr>
        <dsp:cNvPr id="0" name=""/>
        <dsp:cNvSpPr/>
      </dsp:nvSpPr>
      <dsp:spPr>
        <a:xfrm>
          <a:off x="4953172" y="214282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957145-BB5E-4105-A942-292FA86E36D0}">
      <dsp:nvSpPr>
        <dsp:cNvPr id="0" name=""/>
        <dsp:cNvSpPr/>
      </dsp:nvSpPr>
      <dsp:spPr>
        <a:xfrm>
          <a:off x="4419588" y="1314286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Available properties/buildings</a:t>
          </a:r>
        </a:p>
      </dsp:txBody>
      <dsp:txXfrm>
        <a:off x="4419588" y="1314286"/>
        <a:ext cx="1641796" cy="656718"/>
      </dsp:txXfrm>
    </dsp:sp>
    <dsp:sp modelId="{7BA8F1A7-A84B-49CC-9004-0B50E7D80DF5}">
      <dsp:nvSpPr>
        <dsp:cNvPr id="0" name=""/>
        <dsp:cNvSpPr/>
      </dsp:nvSpPr>
      <dsp:spPr>
        <a:xfrm>
          <a:off x="6668850" y="84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55AE0E-4D11-46A0-9787-0B2E14DCB5DB}">
      <dsp:nvSpPr>
        <dsp:cNvPr id="0" name=""/>
        <dsp:cNvSpPr/>
      </dsp:nvSpPr>
      <dsp:spPr>
        <a:xfrm>
          <a:off x="6882284" y="214282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033D2-D1EC-47DB-A106-36D485B1D6A5}">
      <dsp:nvSpPr>
        <dsp:cNvPr id="0" name=""/>
        <dsp:cNvSpPr/>
      </dsp:nvSpPr>
      <dsp:spPr>
        <a:xfrm>
          <a:off x="6348700" y="1314286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 dirty="0"/>
            <a:t>Community improvement plan</a:t>
          </a:r>
        </a:p>
      </dsp:txBody>
      <dsp:txXfrm>
        <a:off x="6348700" y="1314286"/>
        <a:ext cx="1641796" cy="656718"/>
      </dsp:txXfrm>
    </dsp:sp>
    <dsp:sp modelId="{1013C2B4-5A8B-49ED-8898-B361C1417103}">
      <dsp:nvSpPr>
        <dsp:cNvPr id="0" name=""/>
        <dsp:cNvSpPr/>
      </dsp:nvSpPr>
      <dsp:spPr>
        <a:xfrm>
          <a:off x="691174" y="2381454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78A290-51C8-48FF-A092-6E8D5A8AC1BF}">
      <dsp:nvSpPr>
        <dsp:cNvPr id="0" name=""/>
        <dsp:cNvSpPr/>
      </dsp:nvSpPr>
      <dsp:spPr>
        <a:xfrm>
          <a:off x="904608" y="2594887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E7314B-F106-43E4-84BB-161BAFD52331}">
      <dsp:nvSpPr>
        <dsp:cNvPr id="0" name=""/>
        <dsp:cNvSpPr/>
      </dsp:nvSpPr>
      <dsp:spPr>
        <a:xfrm>
          <a:off x="371024" y="369489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200" kern="1200" dirty="0"/>
            <a:t>Revamp Website</a:t>
          </a:r>
          <a:endParaRPr lang="en-US" sz="1200" kern="1200" dirty="0"/>
        </a:p>
      </dsp:txBody>
      <dsp:txXfrm>
        <a:off x="371024" y="3694891"/>
        <a:ext cx="1641796" cy="656718"/>
      </dsp:txXfrm>
    </dsp:sp>
    <dsp:sp modelId="{F4937144-0583-4868-B605-4ACE1EC4A427}">
      <dsp:nvSpPr>
        <dsp:cNvPr id="0" name=""/>
        <dsp:cNvSpPr/>
      </dsp:nvSpPr>
      <dsp:spPr>
        <a:xfrm>
          <a:off x="2620286" y="2381454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5F3B7D-9F7B-40AC-BC7C-6445668CEBA0}">
      <dsp:nvSpPr>
        <dsp:cNvPr id="0" name=""/>
        <dsp:cNvSpPr/>
      </dsp:nvSpPr>
      <dsp:spPr>
        <a:xfrm>
          <a:off x="2833719" y="259488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6FCB5-7BDB-42E4-BAA6-0C160F56F351}">
      <dsp:nvSpPr>
        <dsp:cNvPr id="0" name=""/>
        <dsp:cNvSpPr/>
      </dsp:nvSpPr>
      <dsp:spPr>
        <a:xfrm>
          <a:off x="2300135" y="369489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200" kern="1200" dirty="0"/>
            <a:t>Community Profile</a:t>
          </a:r>
          <a:endParaRPr lang="en-US" sz="1200" kern="1200" dirty="0"/>
        </a:p>
      </dsp:txBody>
      <dsp:txXfrm>
        <a:off x="2300135" y="3694891"/>
        <a:ext cx="1641796" cy="656718"/>
      </dsp:txXfrm>
    </dsp:sp>
    <dsp:sp modelId="{2CC93C70-B059-4251-A357-FC549761A7C7}">
      <dsp:nvSpPr>
        <dsp:cNvPr id="0" name=""/>
        <dsp:cNvSpPr/>
      </dsp:nvSpPr>
      <dsp:spPr>
        <a:xfrm>
          <a:off x="4549397" y="2381454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37F2F3-FE45-4BF0-AAAB-2543DCDDF8C0}">
      <dsp:nvSpPr>
        <dsp:cNvPr id="0" name=""/>
        <dsp:cNvSpPr/>
      </dsp:nvSpPr>
      <dsp:spPr>
        <a:xfrm>
          <a:off x="4762830" y="259488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804362-DA36-4283-BABA-7EBFEB2204C9}">
      <dsp:nvSpPr>
        <dsp:cNvPr id="0" name=""/>
        <dsp:cNvSpPr/>
      </dsp:nvSpPr>
      <dsp:spPr>
        <a:xfrm>
          <a:off x="4229247" y="369489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200" kern="1200" dirty="0"/>
            <a:t>Fast Facts</a:t>
          </a:r>
          <a:endParaRPr lang="en-US" sz="1200" kern="1200" dirty="0"/>
        </a:p>
      </dsp:txBody>
      <dsp:txXfrm>
        <a:off x="4229247" y="3694891"/>
        <a:ext cx="1641796" cy="656718"/>
      </dsp:txXfrm>
    </dsp:sp>
    <dsp:sp modelId="{598DBF78-C0C3-4001-8AF4-97828ED8CBA1}">
      <dsp:nvSpPr>
        <dsp:cNvPr id="0" name=""/>
        <dsp:cNvSpPr/>
      </dsp:nvSpPr>
      <dsp:spPr>
        <a:xfrm>
          <a:off x="6668850" y="2381454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053000-2BEC-401C-B044-E2C0F8B6646E}">
      <dsp:nvSpPr>
        <dsp:cNvPr id="0" name=""/>
        <dsp:cNvSpPr/>
      </dsp:nvSpPr>
      <dsp:spPr>
        <a:xfrm>
          <a:off x="6882284" y="2594887"/>
          <a:ext cx="574628" cy="57462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DC3938-3FC5-4B35-8957-99C1B883C9DC}">
      <dsp:nvSpPr>
        <dsp:cNvPr id="0" name=""/>
        <dsp:cNvSpPr/>
      </dsp:nvSpPr>
      <dsp:spPr>
        <a:xfrm>
          <a:off x="6158358" y="3694891"/>
          <a:ext cx="2022480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200" kern="1200" dirty="0"/>
            <a:t>Agriculture Zoning By-Law Amendment</a:t>
          </a:r>
        </a:p>
        <a:p>
          <a:pPr marL="0" lvl="0" indent="0" algn="ctr" defTabSz="533400">
            <a:spcBef>
              <a:spcPct val="0"/>
            </a:spcBef>
            <a:spcAft>
              <a:spcPct val="35000"/>
            </a:spcAft>
            <a:buNone/>
          </a:pPr>
          <a:endParaRPr lang="en-CA" sz="1200" kern="1200" dirty="0"/>
        </a:p>
      </dsp:txBody>
      <dsp:txXfrm>
        <a:off x="6158358" y="3694891"/>
        <a:ext cx="2022480" cy="656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19F2-1442-4D19-8E67-CC8ECFEBC680}" type="datetimeFigureOut">
              <a:rPr lang="en-CA" smtClean="0"/>
              <a:t>2022-11-28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C5CD5-7443-4AFE-839B-D8095893FB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31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76EF-2140-4EF8-A0F5-B57BC02EB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2105C-BA07-49A7-8595-B28E6C9A7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89FB4-DEA7-4CC2-8949-5975C778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6B03-0234-4FFC-B039-31C05A1E81B2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9B718-232B-4DAA-9D32-AA3BB56B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015F4-15A0-442B-9655-0CEA7F02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45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F70B-B474-4357-9E7A-5487BC63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0C1BE-B815-4C7E-8242-4477DA46D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137-9EB2-4411-B005-536E07213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BBD3-C4EE-4B45-BBB5-A22F07ADCE7F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218E0-5447-4074-A80C-5500521A5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B498-3742-4E12-862A-622A8284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54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861337-47F3-475C-A658-927E620DA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35A0E-54D0-4FE7-9A58-50E5C0C2E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33E77-2E1C-4FC8-822C-45A9ED90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10E2-2745-4BE3-B617-D9A3E6859756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52892-59DA-4C09-965A-39A460C64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DAB5-65B9-49C4-A733-D9A5FDCF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9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5A0D-3C0F-41FB-8143-569AB8E6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32CC-78DD-4FF5-84ED-29F842BB6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77412-C49C-464A-B1B5-8D3ACE44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A319-3753-4FE1-A260-E0BEFFB79414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39C8-7A21-455E-BAA2-AFF4B10A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1639-3348-4EFC-BCAC-D0FFB4F3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062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C07A-358D-418B-A779-DD67D2C2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AC8F2-F43C-48E0-B848-D9346A682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B3F82-E1A0-430D-BE9B-0EA8D823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D6008-CC69-4652-90EF-9A31E26E066B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51712-4FFF-40BD-8CA7-8AD446C76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8E3E3-C3F7-4DF4-8116-6589F28B8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52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77E2-4BA1-4D59-86BD-4D8581C4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3EF0-51AE-43D9-858B-CB7712AC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71C8D-6756-4DCE-A2AD-AB4397AE1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15176-089D-444A-A705-847CD24E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7FF9-2C01-4F24-8270-B9AF4375DF92}" type="datetime1">
              <a:rPr lang="en-CA" smtClean="0"/>
              <a:t>2022-11-28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C6F0-8FD8-4899-BA42-A3AFC4C3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A2645-7A98-4EAC-9B72-1300B293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B23D-52D8-4430-A433-83ACE7E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F316C-CFCD-4106-881F-06165715F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5460E-7056-475A-963A-9623C0933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DFF40-5605-4806-9DE3-88D0B5093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07CFB-96A0-469A-808D-78C12C2A64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5F32F-B048-42CF-A606-F78D72F6E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21A0-ADBE-4D73-A2C4-6FC858E06240}" type="datetime1">
              <a:rPr lang="en-CA" smtClean="0"/>
              <a:t>2022-11-28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F4CCE-8B37-4BDB-BA39-E02E36F0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232B4-5D49-40EA-B3E4-A8C1FEB0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863A-6894-4DD2-8F0D-4F1840C1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40696-A67B-4B2F-BE43-256EC0DD7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257-2759-4AE8-9E6E-62F5DAB75DA1}" type="datetime1">
              <a:rPr lang="en-CA" smtClean="0"/>
              <a:t>2022-11-28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CADB6-AEB9-479F-BEEF-31FCD2B1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B1C09-D38F-4864-89C0-0C5A1EDC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8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FB1D8-20AA-41C0-B7E5-DA35B870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0A325-ACB6-473F-B3AC-EA190A52277D}" type="datetime1">
              <a:rPr lang="en-CA" smtClean="0"/>
              <a:t>2022-11-28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1C36E-AF3B-47C3-903D-BD815D99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A6D2E-B35D-497B-A0D2-1923CFC9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366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E3B4C-C1DD-4D92-9A13-1407A631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CBE3-80A2-46FB-955C-935877A2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B47E7-8234-4752-8833-64F513AA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0230E-0F49-42AC-ADB7-9DBD7598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AF77-41A9-48BB-964D-B3BEC8951C6A}" type="datetime1">
              <a:rPr lang="en-CA" smtClean="0"/>
              <a:t>2022-11-28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60CE0-7CE5-40D5-8D7B-B88F6DC3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8226F-38DE-468F-AC1C-1D933828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16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3D93-DF06-42D6-98B5-E03FD101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AFFA8-442C-49E4-BE36-2832B9B34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E7BA4-DF69-414B-94FA-BFAB7C373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BDC9-37B4-4A45-B602-5681D37F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0251-3167-43F3-B8FC-500A21EE72BD}" type="datetime1">
              <a:rPr lang="en-CA" smtClean="0"/>
              <a:t>2022-11-28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CD1A0-9915-474B-B0B1-782EB2ED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6035F-5E17-4EA3-B07C-E4E706D1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581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2F6E9-DEB6-46F0-B087-D80C338F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C5626-785B-45F7-927B-056BD479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332D9-1BD5-4176-A252-E955FC034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E4808-6E7C-42E4-92F0-DAB9676710F4}" type="datetime1">
              <a:rPr lang="en-CA" smtClean="0"/>
              <a:t>2022-11-28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599AB-899C-4DD3-A0D8-ECF6FDDD3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AFAA-51D8-4A03-86A1-E2A42695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84F59-2E8F-4658-90FC-53479895C0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74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4.mp3"/><Relationship Id="rId7" Type="http://schemas.openxmlformats.org/officeDocument/2006/relationships/image" Target="../media/image1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6.mp3"/><Relationship Id="rId7" Type="http://schemas.openxmlformats.org/officeDocument/2006/relationships/image" Target="../media/image4.jp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7.jpeg"/><Relationship Id="rId5" Type="http://schemas.openxmlformats.org/officeDocument/2006/relationships/image" Target="../media/image4.jp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openxmlformats.org/officeDocument/2006/relationships/image" Target="../media/image29.png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image" Target="../media/image4.jp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openxmlformats.org/officeDocument/2006/relationships/slideLayout" Target="../slideLayouts/slideLayout7.xml"/><Relationship Id="rId5" Type="http://schemas.microsoft.com/office/2007/relationships/media" Target="../media/media23.mp3"/><Relationship Id="rId10" Type="http://schemas.openxmlformats.org/officeDocument/2006/relationships/audio" Target="../media/media25.mp3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8.mp3"/><Relationship Id="rId7" Type="http://schemas.openxmlformats.org/officeDocument/2006/relationships/image" Target="../media/image31.jpe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8.mp3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0.mp3"/><Relationship Id="rId7" Type="http://schemas.openxmlformats.org/officeDocument/2006/relationships/image" Target="../media/image3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0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2.mp3"/><Relationship Id="rId7" Type="http://schemas.openxmlformats.org/officeDocument/2006/relationships/image" Target="../media/image33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2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diagramLayout" Target="../diagrams/layout1.xml"/><Relationship Id="rId11" Type="http://schemas.openxmlformats.org/officeDocument/2006/relationships/image" Target="../media/image51.svg"/><Relationship Id="rId5" Type="http://schemas.openxmlformats.org/officeDocument/2006/relationships/diagramData" Target="../diagrams/data1.xml"/><Relationship Id="rId10" Type="http://schemas.openxmlformats.org/officeDocument/2006/relationships/image" Target="../media/image50.png"/><Relationship Id="rId4" Type="http://schemas.openxmlformats.org/officeDocument/2006/relationships/image" Target="../media/image4.jp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RPioDFGWRQ?feature=oembed" TargetMode="Externa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sv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4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3.png"/><Relationship Id="rId4" Type="http://schemas.openxmlformats.org/officeDocument/2006/relationships/audio" Target="../media/media7.mp3"/><Relationship Id="rId9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mp3"/><Relationship Id="rId7" Type="http://schemas.openxmlformats.org/officeDocument/2006/relationships/image" Target="../media/image1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p3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p3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E66FF-A86C-4685-B488-D5B153820BB7}"/>
              </a:ext>
            </a:extLst>
          </p:cNvPr>
          <p:cNvSpPr/>
          <p:nvPr/>
        </p:nvSpPr>
        <p:spPr>
          <a:xfrm>
            <a:off x="5942037" y="0"/>
            <a:ext cx="62499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3E220-D394-47A9-B95D-5E5BAC0FD17A}"/>
              </a:ext>
            </a:extLst>
          </p:cNvPr>
          <p:cNvSpPr/>
          <p:nvPr/>
        </p:nvSpPr>
        <p:spPr>
          <a:xfrm rot="16200000">
            <a:off x="2005819" y="2921779"/>
            <a:ext cx="6857999" cy="1014437"/>
          </a:xfrm>
          <a:prstGeom prst="rect">
            <a:avLst/>
          </a:prstGeom>
          <a:solidFill>
            <a:srgbClr val="006BA6"/>
          </a:solidFill>
          <a:ln>
            <a:solidFill>
              <a:srgbClr val="256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0F34AD8-8F89-4920-8182-1C92234CB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748" y="372677"/>
            <a:ext cx="1503778" cy="1265914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44F696F-829D-48BA-A121-E33171D76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600" cy="6873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DDA5AE-4C48-4F92-B31A-EBDABC15BA22}"/>
              </a:ext>
            </a:extLst>
          </p:cNvPr>
          <p:cNvSpPr/>
          <p:nvPr/>
        </p:nvSpPr>
        <p:spPr>
          <a:xfrm>
            <a:off x="6527775" y="2140095"/>
            <a:ext cx="5078486" cy="2235200"/>
          </a:xfrm>
          <a:prstGeom prst="rect">
            <a:avLst/>
          </a:prstGeom>
          <a:solidFill>
            <a:schemeClr val="bg1"/>
          </a:solidFill>
          <a:ln w="76200">
            <a:solidFill>
              <a:srgbClr val="006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F9949-51E9-4A90-A80E-C702A7427692}"/>
              </a:ext>
            </a:extLst>
          </p:cNvPr>
          <p:cNvSpPr txBox="1"/>
          <p:nvPr/>
        </p:nvSpPr>
        <p:spPr>
          <a:xfrm>
            <a:off x="6755618" y="2965307"/>
            <a:ext cx="462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Planning &amp; Development</a:t>
            </a:r>
            <a:endParaRPr lang="en-CA" sz="3200" dirty="0"/>
          </a:p>
        </p:txBody>
      </p:sp>
      <p:pic>
        <p:nvPicPr>
          <p:cNvPr id="3" name="91c56b3689617bb3cb2ff754b4fe69c20004dea6e9dc1d7a7740afed68697e80">
            <a:hlinkClick r:id="" action="ppaction://media"/>
            <a:extLst>
              <a:ext uri="{FF2B5EF4-FFF2-40B4-BE49-F238E27FC236}">
                <a16:creationId xmlns:a16="http://schemas.microsoft.com/office/drawing/2014/main" id="{F24E9FB9-2A13-30DF-F6C1-3790B98E9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0575" y="24447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10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22943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IS SITE PLAN CONTROL?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8D488-41AB-FF6D-B839-6F2B3125B523}"/>
              </a:ext>
            </a:extLst>
          </p:cNvPr>
          <p:cNvSpPr/>
          <p:nvPr/>
        </p:nvSpPr>
        <p:spPr>
          <a:xfrm>
            <a:off x="246558" y="1116191"/>
            <a:ext cx="4192767" cy="534376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8155B-35B9-B5B4-A4E0-2783F12AA96D}"/>
              </a:ext>
            </a:extLst>
          </p:cNvPr>
          <p:cNvSpPr txBox="1"/>
          <p:nvPr/>
        </p:nvSpPr>
        <p:spPr>
          <a:xfrm>
            <a:off x="564374" y="1269121"/>
            <a:ext cx="33368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Technical review process that looks at the design of a proposed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Reviews Urban Design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Reviews Zoning By-law Compliance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200" dirty="0"/>
              <a:t>Reviews Transportation, Source Water, Services, etc. </a:t>
            </a:r>
          </a:p>
        </p:txBody>
      </p: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857B4A-0753-3A66-6237-D02E01243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48" y="1414329"/>
            <a:ext cx="2495398" cy="1290943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8464513B-7930-7089-22F9-BDE3A38A8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31" y="2356701"/>
            <a:ext cx="6299822" cy="41574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CF3B115-4932-30B3-A5D6-280045AC9917}"/>
              </a:ext>
            </a:extLst>
          </p:cNvPr>
          <p:cNvSpPr txBox="1"/>
          <p:nvPr/>
        </p:nvSpPr>
        <p:spPr>
          <a:xfrm>
            <a:off x="7753428" y="876166"/>
            <a:ext cx="188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Council</a:t>
            </a:r>
            <a:r>
              <a:rPr lang="en-CA" dirty="0"/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DF9BDBC-C727-EE1F-AF2F-08EB8B53C596}"/>
              </a:ext>
            </a:extLst>
          </p:cNvPr>
          <p:cNvSpPr/>
          <p:nvPr/>
        </p:nvSpPr>
        <p:spPr>
          <a:xfrm>
            <a:off x="5102421" y="3936131"/>
            <a:ext cx="6247452" cy="97130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CB6471-E20C-072F-E8A0-CD825945CE9A}"/>
              </a:ext>
            </a:extLst>
          </p:cNvPr>
          <p:cNvSpPr txBox="1"/>
          <p:nvPr/>
        </p:nvSpPr>
        <p:spPr>
          <a:xfrm>
            <a:off x="5832343" y="3536021"/>
            <a:ext cx="188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Staff</a:t>
            </a:r>
            <a:endParaRPr lang="en-C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8CAB-7C0D-5CAE-AEA8-8DF660D866D7}"/>
              </a:ext>
            </a:extLst>
          </p:cNvPr>
          <p:cNvSpPr txBox="1"/>
          <p:nvPr/>
        </p:nvSpPr>
        <p:spPr>
          <a:xfrm>
            <a:off x="5604589" y="1341038"/>
            <a:ext cx="1373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/>
              <a:t>Approval</a:t>
            </a:r>
          </a:p>
          <a:p>
            <a:r>
              <a:rPr lang="en-CA" sz="2000" b="1" dirty="0"/>
              <a:t>Delegated</a:t>
            </a:r>
          </a:p>
          <a:p>
            <a:r>
              <a:rPr lang="en-CA" sz="2000" b="1" dirty="0"/>
              <a:t>to Staff</a:t>
            </a:r>
            <a:endParaRPr lang="en-CA" sz="2000" dirty="0"/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0F2FE8DF-C413-9790-8D1E-0A99BE0208ED}"/>
              </a:ext>
            </a:extLst>
          </p:cNvPr>
          <p:cNvSpPr/>
          <p:nvPr/>
        </p:nvSpPr>
        <p:spPr>
          <a:xfrm rot="16200000" flipH="1">
            <a:off x="6578156" y="538534"/>
            <a:ext cx="419597" cy="13080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27A46B3-A051-622F-D0D5-A4C99F8FF78E}"/>
              </a:ext>
            </a:extLst>
          </p:cNvPr>
          <p:cNvSpPr/>
          <p:nvPr/>
        </p:nvSpPr>
        <p:spPr>
          <a:xfrm>
            <a:off x="6087265" y="2435290"/>
            <a:ext cx="181122" cy="1100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c1ef22793df0b957462270af8b62c33eb2b8b03bd7abd5ee83ad5dab4b68fb53">
            <a:hlinkClick r:id="" action="ppaction://media"/>
            <a:extLst>
              <a:ext uri="{FF2B5EF4-FFF2-40B4-BE49-F238E27FC236}">
                <a16:creationId xmlns:a16="http://schemas.microsoft.com/office/drawing/2014/main" id="{CE251130-D2CF-12E3-725B-16B632766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6038" y="2681288"/>
            <a:ext cx="244475" cy="244475"/>
          </a:xfrm>
          <a:prstGeom prst="rect">
            <a:avLst/>
          </a:prstGeom>
        </p:spPr>
      </p:pic>
      <p:pic>
        <p:nvPicPr>
          <p:cNvPr id="13" name="9c0ede3bee6de171ae1e73d42945c78bbe550fd55e511948573cabbb8924eb64">
            <a:hlinkClick r:id="" action="ppaction://media"/>
            <a:extLst>
              <a:ext uri="{FF2B5EF4-FFF2-40B4-BE49-F238E27FC236}">
                <a16:creationId xmlns:a16="http://schemas.microsoft.com/office/drawing/2014/main" id="{E1A31AEC-A972-7315-A5E7-066171E1CB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3625" y="519271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3000">
        <p:fade/>
      </p:transition>
    </mc:Choice>
    <mc:Fallback xmlns="">
      <p:transition spd="med" advClick="0" advTm="4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736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23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23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236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236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236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236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236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236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10" grpId="0"/>
      <p:bldP spid="35" grpId="0"/>
      <p:bldP spid="37" grpId="0" animBg="1"/>
      <p:bldP spid="36" grpId="0"/>
      <p:bldP spid="6" grpId="0"/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nningAnimation_11">
            <a:hlinkClick r:id="" action="ppaction://media"/>
            <a:extLst>
              <a:ext uri="{FF2B5EF4-FFF2-40B4-BE49-F238E27FC236}">
                <a16:creationId xmlns:a16="http://schemas.microsoft.com/office/drawing/2014/main" id="{A865BA35-E093-86B8-55AB-27ADFAA3A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056" r="13233"/>
          <a:stretch/>
        </p:blipFill>
        <p:spPr>
          <a:xfrm>
            <a:off x="2422072" y="864731"/>
            <a:ext cx="7832321" cy="5976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11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40074" y="464621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AN EXAMPLE OF THE PLANNING PROCESS FOR A SUBDIVISION</a:t>
            </a:r>
          </a:p>
        </p:txBody>
      </p:sp>
      <p:pic>
        <p:nvPicPr>
          <p:cNvPr id="3" name="03a880a0f40559ff96253e8a16e1f3f3cbe7a9ebefabed78aff9cc868767e1c5">
            <a:hlinkClick r:id="" action="ppaction://media"/>
            <a:extLst>
              <a:ext uri="{FF2B5EF4-FFF2-40B4-BE49-F238E27FC236}">
                <a16:creationId xmlns:a16="http://schemas.microsoft.com/office/drawing/2014/main" id="{58CC180C-C7B7-140F-7387-5A7C97E69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3586" y="355792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0">
        <p:fade/>
      </p:transition>
    </mc:Choice>
    <mc:Fallback xmlns="">
      <p:transition spd="med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12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6D4DD-C380-ACC6-2BB5-383AB96A722B}"/>
              </a:ext>
            </a:extLst>
          </p:cNvPr>
          <p:cNvSpPr txBox="1"/>
          <p:nvPr/>
        </p:nvSpPr>
        <p:spPr>
          <a:xfrm>
            <a:off x="2912927" y="2201731"/>
            <a:ext cx="5609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8AE"/>
                </a:solidFill>
              </a:rPr>
              <a:t>Heritage Conservation</a:t>
            </a:r>
            <a:endParaRPr lang="en-CA" sz="5400" b="1" dirty="0">
              <a:solidFill>
                <a:srgbClr val="007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uilding with green doors&#10;&#10;Description automatically generated with low confidence">
            <a:extLst>
              <a:ext uri="{FF2B5EF4-FFF2-40B4-BE49-F238E27FC236}">
                <a16:creationId xmlns:a16="http://schemas.microsoft.com/office/drawing/2014/main" id="{019AEF89-775D-85E5-832D-2F088B6A7E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r="24652" b="-2"/>
          <a:stretch/>
        </p:blipFill>
        <p:spPr>
          <a:xfrm>
            <a:off x="7846070" y="-16334"/>
            <a:ext cx="539494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13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398044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HERITAGE CONSERVATION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8EE471-54F3-F3E1-3B8A-28F54D36B3CA}"/>
              </a:ext>
            </a:extLst>
          </p:cNvPr>
          <p:cNvSpPr txBox="1">
            <a:spLocks/>
          </p:cNvSpPr>
          <p:nvPr/>
        </p:nvSpPr>
        <p:spPr>
          <a:xfrm>
            <a:off x="1165471" y="1538147"/>
            <a:ext cx="4674596" cy="5003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900" dirty="0">
                <a:latin typeface="Arial" panose="020B0604020202020204" pitchFamily="34" charset="0"/>
                <a:cs typeface="Arial" panose="020B0604020202020204" pitchFamily="34" charset="0"/>
              </a:rPr>
              <a:t>Why Conserve? </a:t>
            </a:r>
          </a:p>
          <a:p>
            <a:endParaRPr lang="en-CA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DC1FAE5-38C8-CA27-A5FD-4C248FDEF9CE}"/>
              </a:ext>
            </a:extLst>
          </p:cNvPr>
          <p:cNvSpPr txBox="1">
            <a:spLocks/>
          </p:cNvSpPr>
          <p:nvPr/>
        </p:nvSpPr>
        <p:spPr>
          <a:xfrm>
            <a:off x="1997717" y="2260153"/>
            <a:ext cx="3888556" cy="34450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Local/National Identity and Community Impact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Jobs and Economic Vitality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Sustainability and Climate Change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4e4109c5ead97cdc76cd86d38b876d91175ff0be24d3b2755ee164f087de62e6">
            <a:hlinkClick r:id="" action="ppaction://media"/>
            <a:extLst>
              <a:ext uri="{FF2B5EF4-FFF2-40B4-BE49-F238E27FC236}">
                <a16:creationId xmlns:a16="http://schemas.microsoft.com/office/drawing/2014/main" id="{8225B0FD-2FCD-80F2-BCED-7D69633ED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5088" y="360680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14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38790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HERITAGE CONSERVATION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3A34F2-D729-5D31-6517-080428D37CCD}"/>
              </a:ext>
            </a:extLst>
          </p:cNvPr>
          <p:cNvSpPr txBox="1">
            <a:spLocks/>
          </p:cNvSpPr>
          <p:nvPr/>
        </p:nvSpPr>
        <p:spPr>
          <a:xfrm>
            <a:off x="1035970" y="1225217"/>
            <a:ext cx="7497072" cy="5003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Provincial Heritage Mandate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Ontario Planning Legislation 2022, Print and ProView eBook | Thomson Reuters">
            <a:extLst>
              <a:ext uri="{FF2B5EF4-FFF2-40B4-BE49-F238E27FC236}">
                <a16:creationId xmlns:a16="http://schemas.microsoft.com/office/drawing/2014/main" id="{D7273B42-DBF3-7A50-E90A-80EBA72E2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168466" y="475584"/>
            <a:ext cx="2449723" cy="304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8056D3-9E2F-E0EC-C585-4AA46BD99B43}"/>
              </a:ext>
            </a:extLst>
          </p:cNvPr>
          <p:cNvSpPr txBox="1">
            <a:spLocks/>
          </p:cNvSpPr>
          <p:nvPr/>
        </p:nvSpPr>
        <p:spPr>
          <a:xfrm>
            <a:off x="2081283" y="1882653"/>
            <a:ext cx="6300582" cy="46148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Planning Act states council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“shall have regard to”: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conservation of features of significant architectural, cultural, historical, archaeological or scientific interest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Provincial Policy Statement (PPS 2020) encourages heritage protection: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“Significant built heritage resources and significant cultural heritage landscapes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shall be conserved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(PPS 2020)</a:t>
            </a:r>
          </a:p>
          <a:p>
            <a:pPr lvl="1"/>
            <a:endParaRPr lang="en-CA" sz="1700" dirty="0">
              <a:latin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2" name="Picture 4" descr="OHBA PPS Webinar">
            <a:extLst>
              <a:ext uri="{FF2B5EF4-FFF2-40B4-BE49-F238E27FC236}">
                <a16:creationId xmlns:a16="http://schemas.microsoft.com/office/drawing/2014/main" id="{0A5BDBA9-04E4-22BE-FD40-D3A98E6B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037" y="3757411"/>
            <a:ext cx="2002582" cy="260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65b4025649bd7315866f477e3d7639732587a22cbae19e14b5564369eeab11a">
            <a:hlinkClick r:id="" action="ppaction://media"/>
            <a:extLst>
              <a:ext uri="{FF2B5EF4-FFF2-40B4-BE49-F238E27FC236}">
                <a16:creationId xmlns:a16="http://schemas.microsoft.com/office/drawing/2014/main" id="{759BD702-AFEA-5BC1-E6F0-427327A3C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9588" y="39814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15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398044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HERITAGE CONSERVATION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CBB14F-01DA-52C0-ED93-11AAFCFA42F4}"/>
              </a:ext>
            </a:extLst>
          </p:cNvPr>
          <p:cNvSpPr txBox="1">
            <a:spLocks/>
          </p:cNvSpPr>
          <p:nvPr/>
        </p:nvSpPr>
        <p:spPr>
          <a:xfrm>
            <a:off x="767751" y="1478759"/>
            <a:ext cx="5589917" cy="6518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Heritage Conservation Planning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840E8F-2614-903D-84F4-13BBD49F8852}"/>
              </a:ext>
            </a:extLst>
          </p:cNvPr>
          <p:cNvSpPr txBox="1">
            <a:spLocks/>
          </p:cNvSpPr>
          <p:nvPr/>
        </p:nvSpPr>
        <p:spPr>
          <a:xfrm>
            <a:off x="1738511" y="2464936"/>
            <a:ext cx="4064439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Managing change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historic places guided by well-established core principles and practices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identification, protection and promotion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heritage resources that we value</a:t>
            </a:r>
          </a:p>
        </p:txBody>
      </p:sp>
      <p:pic>
        <p:nvPicPr>
          <p:cNvPr id="13" name="Picture 12" descr="A picture containing text, sky, outdoor, white&#10;&#10;Description automatically generated">
            <a:extLst>
              <a:ext uri="{FF2B5EF4-FFF2-40B4-BE49-F238E27FC236}">
                <a16:creationId xmlns:a16="http://schemas.microsoft.com/office/drawing/2014/main" id="{89BEE933-F5FC-BDB8-9BF1-805CFD068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3" r="2" b="2"/>
          <a:stretch/>
        </p:blipFill>
        <p:spPr>
          <a:xfrm>
            <a:off x="6964947" y="310551"/>
            <a:ext cx="5589917" cy="7105854"/>
          </a:xfrm>
          <a:prstGeom prst="rect">
            <a:avLst/>
          </a:prstGeom>
        </p:spPr>
      </p:pic>
      <p:pic>
        <p:nvPicPr>
          <p:cNvPr id="3" name="8399eb65183c2a272326648e7a1f668f8a74514f1690e5483e565d5a4d843c0f">
            <a:hlinkClick r:id="" action="ppaction://media"/>
            <a:extLst>
              <a:ext uri="{FF2B5EF4-FFF2-40B4-BE49-F238E27FC236}">
                <a16:creationId xmlns:a16="http://schemas.microsoft.com/office/drawing/2014/main" id="{28F2CDD2-B44C-F0E0-6DEE-2F1AE63D4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8438" y="29781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ree, outdoor, nature, river&#10;&#10;Description automatically generated">
            <a:extLst>
              <a:ext uri="{FF2B5EF4-FFF2-40B4-BE49-F238E27FC236}">
                <a16:creationId xmlns:a16="http://schemas.microsoft.com/office/drawing/2014/main" id="{480A2D00-E227-DC19-E228-96698C8E6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r="4" b="953"/>
          <a:stretch/>
        </p:blipFill>
        <p:spPr>
          <a:xfrm>
            <a:off x="8712044" y="35187"/>
            <a:ext cx="3517876" cy="2282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16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HERITAGE CONSERVATION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17EC5-D89B-2D88-9C41-01A7DD4AD38C}"/>
              </a:ext>
            </a:extLst>
          </p:cNvPr>
          <p:cNvSpPr txBox="1">
            <a:spLocks/>
          </p:cNvSpPr>
          <p:nvPr/>
        </p:nvSpPr>
        <p:spPr>
          <a:xfrm>
            <a:off x="1584802" y="1333502"/>
            <a:ext cx="5114776" cy="7993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Ontario Heritage Act</a:t>
            </a:r>
            <a:endParaRPr lang="en-CA" sz="2800" dirty="0"/>
          </a:p>
        </p:txBody>
      </p:sp>
      <p:pic>
        <p:nvPicPr>
          <p:cNvPr id="18" name="Picture 17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30D21E50-1D47-A88E-EB51-95866F9F75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105"/>
          <a:stretch/>
        </p:blipFill>
        <p:spPr>
          <a:xfrm flipH="1">
            <a:off x="8372574" y="2314933"/>
            <a:ext cx="3514822" cy="2273270"/>
          </a:xfrm>
          <a:prstGeom prst="rect">
            <a:avLst/>
          </a:prstGeom>
        </p:spPr>
      </p:pic>
      <p:pic>
        <p:nvPicPr>
          <p:cNvPr id="19" name="Picture 2" descr="Antiquities and Monuments Office - Archaeological Work in Hong Kong (21)">
            <a:extLst>
              <a:ext uri="{FF2B5EF4-FFF2-40B4-BE49-F238E27FC236}">
                <a16:creationId xmlns:a16="http://schemas.microsoft.com/office/drawing/2014/main" id="{F458C240-7504-5348-5D5E-881542D54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5"/>
          <a:stretch/>
        </p:blipFill>
        <p:spPr bwMode="auto">
          <a:xfrm>
            <a:off x="8116859" y="4581959"/>
            <a:ext cx="3355563" cy="2292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F296360-CF59-AD49-EBC2-1589804CADA3}"/>
              </a:ext>
            </a:extLst>
          </p:cNvPr>
          <p:cNvSpPr txBox="1">
            <a:spLocks/>
          </p:cNvSpPr>
          <p:nvPr/>
        </p:nvSpPr>
        <p:spPr>
          <a:xfrm>
            <a:off x="1432193" y="1940836"/>
            <a:ext cx="5677676" cy="48394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Give councils the power to protect: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properties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Heritage conservation districts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Archaeological resources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criteria for establishing heritage value and significance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rules for protection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Establishes “Register”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Establishes heritage committee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5b37e56cfe93e4aea1b2c2675d6dc4ff2e0cff3445ff332bfb900a6ded76a1ac">
            <a:hlinkClick r:id="" action="ppaction://media"/>
            <a:extLst>
              <a:ext uri="{FF2B5EF4-FFF2-40B4-BE49-F238E27FC236}">
                <a16:creationId xmlns:a16="http://schemas.microsoft.com/office/drawing/2014/main" id="{12DA0D3B-87B7-70A9-75FA-C9A616A72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6875" y="33972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17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6D4DD-C380-ACC6-2BB5-383AB96A722B}"/>
              </a:ext>
            </a:extLst>
          </p:cNvPr>
          <p:cNvSpPr txBox="1"/>
          <p:nvPr/>
        </p:nvSpPr>
        <p:spPr>
          <a:xfrm>
            <a:off x="2912927" y="2201731"/>
            <a:ext cx="5609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8AE"/>
                </a:solidFill>
              </a:rPr>
              <a:t>Building</a:t>
            </a:r>
          </a:p>
          <a:p>
            <a:pPr algn="ctr"/>
            <a:r>
              <a:rPr lang="en-US" sz="5400" b="1" dirty="0">
                <a:solidFill>
                  <a:srgbClr val="0078AE"/>
                </a:solidFill>
              </a:rPr>
              <a:t>Department</a:t>
            </a:r>
            <a:endParaRPr lang="en-CA" sz="5400" b="1" dirty="0">
              <a:solidFill>
                <a:srgbClr val="007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18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4814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DOES THE BUILDING DEPARTMENT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2C62-4CAF-1BD9-5311-9AD24DA90794}"/>
              </a:ext>
            </a:extLst>
          </p:cNvPr>
          <p:cNvSpPr txBox="1">
            <a:spLocks/>
          </p:cNvSpPr>
          <p:nvPr/>
        </p:nvSpPr>
        <p:spPr>
          <a:xfrm>
            <a:off x="790964" y="1478017"/>
            <a:ext cx="5501056" cy="44655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Enforces the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Ontario Building Code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by issuing permits for new buildings, renovations and changes of use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Other permits: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pools, site alteration and signage</a:t>
            </a:r>
          </a:p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Provide information and guidance to the public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Investigate complaints of construction without a permit or unsafe conditions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Compliance enforcement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1700" dirty="0">
              <a:latin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337A0-FBB6-29D7-761F-71047B8B36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1838" y="1706618"/>
            <a:ext cx="5493857" cy="3669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6b9edebc4a99aa2106764e422f2f51027b4521c911036c283ed3e7a7bae9ee45">
            <a:hlinkClick r:id="" action="ppaction://media"/>
            <a:extLst>
              <a:ext uri="{FF2B5EF4-FFF2-40B4-BE49-F238E27FC236}">
                <a16:creationId xmlns:a16="http://schemas.microsoft.com/office/drawing/2014/main" id="{1538827A-5059-CE07-F433-49BB444B0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65937" y="1462143"/>
            <a:ext cx="244475" cy="244475"/>
          </a:xfrm>
          <a:prstGeom prst="rect">
            <a:avLst/>
          </a:prstGeom>
        </p:spPr>
      </p:pic>
      <p:pic>
        <p:nvPicPr>
          <p:cNvPr id="10" name="48f1f3fe83e835d1ef78998d40313b8150c027a002e68665efd4af4bf12b27fb">
            <a:hlinkClick r:id="" action="ppaction://media"/>
            <a:extLst>
              <a:ext uri="{FF2B5EF4-FFF2-40B4-BE49-F238E27FC236}">
                <a16:creationId xmlns:a16="http://schemas.microsoft.com/office/drawing/2014/main" id="{A1F3765F-AA26-BFFF-64DA-CCC9AFF83C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88175" y="2570163"/>
            <a:ext cx="244475" cy="244475"/>
          </a:xfrm>
          <a:prstGeom prst="rect">
            <a:avLst/>
          </a:prstGeom>
        </p:spPr>
      </p:pic>
      <p:pic>
        <p:nvPicPr>
          <p:cNvPr id="11" name="e05239d5969b0757907ebbac0ab8d8db0c71b212f253db1e6a7b0560c9e1123f">
            <a:hlinkClick r:id="" action="ppaction://media"/>
            <a:extLst>
              <a:ext uri="{FF2B5EF4-FFF2-40B4-BE49-F238E27FC236}">
                <a16:creationId xmlns:a16="http://schemas.microsoft.com/office/drawing/2014/main" id="{5145C1CF-187F-139D-504E-5B97A1EE2C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44825" y="3771900"/>
            <a:ext cx="244475" cy="244475"/>
          </a:xfrm>
          <a:prstGeom prst="rect">
            <a:avLst/>
          </a:prstGeom>
        </p:spPr>
      </p:pic>
      <p:pic>
        <p:nvPicPr>
          <p:cNvPr id="12" name="7800c68986b2a785512a8ff29f5c90186f07b9907fa5e5e0ba3aa37015ba2a0b">
            <a:hlinkClick r:id="" action="ppaction://media"/>
            <a:extLst>
              <a:ext uri="{FF2B5EF4-FFF2-40B4-BE49-F238E27FC236}">
                <a16:creationId xmlns:a16="http://schemas.microsoft.com/office/drawing/2014/main" id="{7B792237-816C-5DE9-F8DF-C3D173DF5E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45150" y="2273300"/>
            <a:ext cx="244475" cy="244475"/>
          </a:xfrm>
          <a:prstGeom prst="rect">
            <a:avLst/>
          </a:prstGeom>
        </p:spPr>
      </p:pic>
      <p:pic>
        <p:nvPicPr>
          <p:cNvPr id="13" name="104e363012da38aa20c4ca24ae86873af6f9a197590998b7bb26a0177420d636">
            <a:hlinkClick r:id="" action="ppaction://media"/>
            <a:extLst>
              <a:ext uri="{FF2B5EF4-FFF2-40B4-BE49-F238E27FC236}">
                <a16:creationId xmlns:a16="http://schemas.microsoft.com/office/drawing/2014/main" id="{E55339C3-7C5A-37B1-856F-8127FA5A324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9075" y="626427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96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98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98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19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40703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DOES THE BUILDING DEPARTMENT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2C62-4CAF-1BD9-5311-9AD24DA90794}"/>
              </a:ext>
            </a:extLst>
          </p:cNvPr>
          <p:cNvSpPr txBox="1">
            <a:spLocks/>
          </p:cNvSpPr>
          <p:nvPr/>
        </p:nvSpPr>
        <p:spPr>
          <a:xfrm>
            <a:off x="895035" y="2099865"/>
            <a:ext cx="5243288" cy="40132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Periodic inspections of construction to ultimately ensure buildings are safe and accessible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of sewage and plumbing systems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of site plan applications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Enforces the Township’s Property Standards By-Law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sz="1700" dirty="0">
              <a:latin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10CA6-9BCC-B279-7C4D-6571B5C5D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37" y="2099866"/>
            <a:ext cx="5364067" cy="304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84b75f28810045be7165c344d42a41fd3e583aada06c58c681956bf874420e3d">
            <a:hlinkClick r:id="" action="ppaction://media"/>
            <a:extLst>
              <a:ext uri="{FF2B5EF4-FFF2-40B4-BE49-F238E27FC236}">
                <a16:creationId xmlns:a16="http://schemas.microsoft.com/office/drawing/2014/main" id="{D06CAA96-20CD-9A0A-4CF3-5A44EF183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2875" y="34559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0F34AD8-8F89-4920-8182-1C92234CB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" y="134552"/>
            <a:ext cx="1503778" cy="1265914"/>
          </a:xfrm>
          <a:prstGeom prst="rect">
            <a:avLst/>
          </a:prstGeom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44F696F-829D-48BA-A121-E33171D76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-15243"/>
            <a:ext cx="4927600" cy="68732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C3E220-D394-47A9-B95D-5E5BAC0FD17A}"/>
              </a:ext>
            </a:extLst>
          </p:cNvPr>
          <p:cNvSpPr/>
          <p:nvPr/>
        </p:nvSpPr>
        <p:spPr>
          <a:xfrm rot="16200000">
            <a:off x="3387235" y="2914160"/>
            <a:ext cx="6873243" cy="1014437"/>
          </a:xfrm>
          <a:prstGeom prst="rect">
            <a:avLst/>
          </a:prstGeom>
          <a:solidFill>
            <a:srgbClr val="006BA6"/>
          </a:solidFill>
          <a:ln>
            <a:solidFill>
              <a:srgbClr val="256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25969-E9C1-1D62-73EA-076A3A3C517F}"/>
              </a:ext>
            </a:extLst>
          </p:cNvPr>
          <p:cNvSpPr txBox="1"/>
          <p:nvPr/>
        </p:nvSpPr>
        <p:spPr>
          <a:xfrm>
            <a:off x="1839156" y="475121"/>
            <a:ext cx="4036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Agenda</a:t>
            </a:r>
            <a:endParaRPr lang="en-CA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C39FEE-C8C9-3C03-7C85-24D229E05819}"/>
              </a:ext>
            </a:extLst>
          </p:cNvPr>
          <p:cNvSpPr/>
          <p:nvPr/>
        </p:nvSpPr>
        <p:spPr>
          <a:xfrm>
            <a:off x="631800" y="1730520"/>
            <a:ext cx="5078486" cy="4555980"/>
          </a:xfrm>
          <a:prstGeom prst="rect">
            <a:avLst/>
          </a:prstGeom>
          <a:solidFill>
            <a:schemeClr val="bg1"/>
          </a:solidFill>
          <a:ln w="76200">
            <a:solidFill>
              <a:srgbClr val="006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201B0-2212-B634-A7A2-1EE4064E92BA}"/>
              </a:ext>
            </a:extLst>
          </p:cNvPr>
          <p:cNvSpPr txBox="1"/>
          <p:nvPr/>
        </p:nvSpPr>
        <p:spPr>
          <a:xfrm>
            <a:off x="776377" y="1885950"/>
            <a:ext cx="47790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What does the Planning Department do?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What role does Heritage Conservation play?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What does the Building Department do?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What role does Economic Development play?</a:t>
            </a:r>
            <a:endParaRPr lang="en-CA" sz="2800" dirty="0"/>
          </a:p>
        </p:txBody>
      </p:sp>
      <p:pic>
        <p:nvPicPr>
          <p:cNvPr id="3" name="8c24220497d422f99cbfd30d820c0709cbae4d849756976edda8b8a56aadb7d6">
            <a:hlinkClick r:id="" action="ppaction://media"/>
            <a:extLst>
              <a:ext uri="{FF2B5EF4-FFF2-40B4-BE49-F238E27FC236}">
                <a16:creationId xmlns:a16="http://schemas.microsoft.com/office/drawing/2014/main" id="{8C06AD50-3EC9-BF8F-CB97-3A8ECEF53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288" y="417064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9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20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400" y="45095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CURRENT PROJECTS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F38B84-9C03-B358-583C-C7500C3B1E95}"/>
              </a:ext>
            </a:extLst>
          </p:cNvPr>
          <p:cNvSpPr txBox="1">
            <a:spLocks/>
          </p:cNvSpPr>
          <p:nvPr/>
        </p:nvSpPr>
        <p:spPr>
          <a:xfrm>
            <a:off x="527584" y="1333081"/>
            <a:ext cx="7068207" cy="4594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131 unit condominium (Pearle Hospitality) project in Elora</a:t>
            </a:r>
          </a:p>
          <a:p>
            <a:r>
              <a:rPr lang="en-CA" dirty="0"/>
              <a:t>New 579,120 sq ft. industrial building in Elora</a:t>
            </a:r>
          </a:p>
          <a:p>
            <a:r>
              <a:rPr lang="en-CA" dirty="0"/>
              <a:t>New University of Guelph Swine Research facility at the Elora Research Station</a:t>
            </a:r>
          </a:p>
          <a:p>
            <a:r>
              <a:rPr lang="en-CA" dirty="0"/>
              <a:t>Implementing new City View Online Permitting Portal</a:t>
            </a:r>
          </a:p>
          <a:p>
            <a:r>
              <a:rPr lang="en-CA" dirty="0"/>
              <a:t>Updating public information through handouts and website </a:t>
            </a:r>
          </a:p>
        </p:txBody>
      </p:sp>
      <p:pic>
        <p:nvPicPr>
          <p:cNvPr id="1026" name="2AB3D941-A3D6-4559-A123-5349B22C1A27" descr="IMG_0502.jpg">
            <a:extLst>
              <a:ext uri="{FF2B5EF4-FFF2-40B4-BE49-F238E27FC236}">
                <a16:creationId xmlns:a16="http://schemas.microsoft.com/office/drawing/2014/main" id="{C3E80E81-6821-C445-5B5A-FD1F0B46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91" y="610882"/>
            <a:ext cx="4330822" cy="5748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69ED88F5-33D1-F8AC-06C5-3BDC9D07D348}"/>
              </a:ext>
            </a:extLst>
          </p:cNvPr>
          <p:cNvSpPr/>
          <p:nvPr/>
        </p:nvSpPr>
        <p:spPr>
          <a:xfrm>
            <a:off x="3419153" y="1858485"/>
            <a:ext cx="3760076" cy="169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d8f5e0089a8a6bb795f4b124ba4c429024b24b4d727277e7f2744e3fdf385d07">
            <a:hlinkClick r:id="" action="ppaction://media"/>
            <a:extLst>
              <a:ext uri="{FF2B5EF4-FFF2-40B4-BE49-F238E27FC236}">
                <a16:creationId xmlns:a16="http://schemas.microsoft.com/office/drawing/2014/main" id="{C0D9AB34-7F20-053A-9501-B87F3853B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5338" y="1104900"/>
            <a:ext cx="244475" cy="244475"/>
          </a:xfrm>
          <a:prstGeom prst="rect">
            <a:avLst/>
          </a:prstGeom>
        </p:spPr>
      </p:pic>
      <p:pic>
        <p:nvPicPr>
          <p:cNvPr id="6" name="3a2826ade057cb6a9723924003fefe3c70476667e73bac0d1872a7a144377851">
            <a:hlinkClick r:id="" action="ppaction://media"/>
            <a:extLst>
              <a:ext uri="{FF2B5EF4-FFF2-40B4-BE49-F238E27FC236}">
                <a16:creationId xmlns:a16="http://schemas.microsoft.com/office/drawing/2014/main" id="{6AAC5896-B1AC-2E6C-01AA-074A561759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3663" y="487680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32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21</a:t>
            </a:fld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6D4DD-C380-ACC6-2BB5-383AB96A722B}"/>
              </a:ext>
            </a:extLst>
          </p:cNvPr>
          <p:cNvSpPr txBox="1"/>
          <p:nvPr/>
        </p:nvSpPr>
        <p:spPr>
          <a:xfrm>
            <a:off x="2912927" y="2201731"/>
            <a:ext cx="5609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8AE"/>
                </a:solidFill>
              </a:rPr>
              <a:t>Economic</a:t>
            </a:r>
          </a:p>
          <a:p>
            <a:pPr algn="ctr"/>
            <a:r>
              <a:rPr lang="en-US" sz="5400" b="1" dirty="0">
                <a:solidFill>
                  <a:srgbClr val="0078AE"/>
                </a:solidFill>
              </a:rPr>
              <a:t>Development</a:t>
            </a:r>
            <a:endParaRPr lang="en-CA" sz="5400" b="1" dirty="0">
              <a:solidFill>
                <a:srgbClr val="007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22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400" y="45095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IS ECONOMIC DEVELOPMENT?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5CFA3F-163A-6B44-E9F1-B425F798A045}"/>
              </a:ext>
            </a:extLst>
          </p:cNvPr>
          <p:cNvGrpSpPr/>
          <p:nvPr/>
        </p:nvGrpSpPr>
        <p:grpSpPr>
          <a:xfrm>
            <a:off x="1888986" y="1232388"/>
            <a:ext cx="8098202" cy="4351338"/>
            <a:chOff x="1934705" y="1632498"/>
            <a:chExt cx="8098202" cy="43513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97627D-412D-D467-F05B-D724FC326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705" y="1632498"/>
              <a:ext cx="8098202" cy="4351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6B6C42-A84E-D8D2-CB4C-3234E7066A25}"/>
                </a:ext>
              </a:extLst>
            </p:cNvPr>
            <p:cNvSpPr/>
            <p:nvPr/>
          </p:nvSpPr>
          <p:spPr>
            <a:xfrm>
              <a:off x="1934705" y="1632498"/>
              <a:ext cx="8021219" cy="5746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6a07081fa754abdfdd6d869a017dee9d67ed7d152800fadd643e3c91acb7d953">
            <a:hlinkClick r:id="" action="ppaction://media"/>
            <a:extLst>
              <a:ext uri="{FF2B5EF4-FFF2-40B4-BE49-F238E27FC236}">
                <a16:creationId xmlns:a16="http://schemas.microsoft.com/office/drawing/2014/main" id="{4F2F4F08-A9A9-787C-156F-AB1B2FE8A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1900" y="947738"/>
            <a:ext cx="244475" cy="244475"/>
          </a:xfrm>
          <a:prstGeom prst="rect">
            <a:avLst/>
          </a:prstGeom>
        </p:spPr>
      </p:pic>
      <p:pic>
        <p:nvPicPr>
          <p:cNvPr id="11" name="e509653ba212d3f472985a8144e9f95befebf7ada01c4f4fd2409cb9f2049b08">
            <a:hlinkClick r:id="" action="ppaction://media"/>
            <a:extLst>
              <a:ext uri="{FF2B5EF4-FFF2-40B4-BE49-F238E27FC236}">
                <a16:creationId xmlns:a16="http://schemas.microsoft.com/office/drawing/2014/main" id="{E9534843-DF05-2662-1282-9CD2575059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3677" y="1069975"/>
            <a:ext cx="244475" cy="2444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EFED568-E90D-69A6-6332-234332B984CE}"/>
              </a:ext>
            </a:extLst>
          </p:cNvPr>
          <p:cNvSpPr/>
          <p:nvPr/>
        </p:nvSpPr>
        <p:spPr>
          <a:xfrm>
            <a:off x="1949947" y="2671370"/>
            <a:ext cx="1623834" cy="1665639"/>
          </a:xfrm>
          <a:prstGeom prst="ellipse">
            <a:avLst/>
          </a:prstGeom>
          <a:noFill/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1665639"/>
                      <a:gd name="connsiteY0" fmla="*/ 832820 h 1665639"/>
                      <a:gd name="connsiteX1" fmla="*/ 832820 w 1665639"/>
                      <a:gd name="connsiteY1" fmla="*/ 0 h 1665639"/>
                      <a:gd name="connsiteX2" fmla="*/ 1665640 w 1665639"/>
                      <a:gd name="connsiteY2" fmla="*/ 832820 h 1665639"/>
                      <a:gd name="connsiteX3" fmla="*/ 832820 w 1665639"/>
                      <a:gd name="connsiteY3" fmla="*/ 1665640 h 1665639"/>
                      <a:gd name="connsiteX4" fmla="*/ 0 w 1665639"/>
                      <a:gd name="connsiteY4" fmla="*/ 832820 h 1665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5639" h="1665639" extrusionOk="0">
                        <a:moveTo>
                          <a:pt x="0" y="832820"/>
                        </a:moveTo>
                        <a:cubicBezTo>
                          <a:pt x="3966" y="343032"/>
                          <a:pt x="427333" y="43876"/>
                          <a:pt x="832820" y="0"/>
                        </a:cubicBezTo>
                        <a:cubicBezTo>
                          <a:pt x="1209297" y="-31563"/>
                          <a:pt x="1699571" y="253894"/>
                          <a:pt x="1665640" y="832820"/>
                        </a:cubicBezTo>
                        <a:cubicBezTo>
                          <a:pt x="1754323" y="1234157"/>
                          <a:pt x="1263424" y="1740427"/>
                          <a:pt x="832820" y="1665640"/>
                        </a:cubicBezTo>
                        <a:cubicBezTo>
                          <a:pt x="352640" y="1732065"/>
                          <a:pt x="77508" y="1224601"/>
                          <a:pt x="0" y="8328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83126-CCA2-7E6F-545B-166AC2610BB0}"/>
              </a:ext>
            </a:extLst>
          </p:cNvPr>
          <p:cNvSpPr/>
          <p:nvPr/>
        </p:nvSpPr>
        <p:spPr>
          <a:xfrm>
            <a:off x="4655047" y="2671370"/>
            <a:ext cx="1623834" cy="166563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1665639"/>
                      <a:gd name="connsiteY0" fmla="*/ 832820 h 1665639"/>
                      <a:gd name="connsiteX1" fmla="*/ 832820 w 1665639"/>
                      <a:gd name="connsiteY1" fmla="*/ 0 h 1665639"/>
                      <a:gd name="connsiteX2" fmla="*/ 1665640 w 1665639"/>
                      <a:gd name="connsiteY2" fmla="*/ 832820 h 1665639"/>
                      <a:gd name="connsiteX3" fmla="*/ 832820 w 1665639"/>
                      <a:gd name="connsiteY3" fmla="*/ 1665640 h 1665639"/>
                      <a:gd name="connsiteX4" fmla="*/ 0 w 1665639"/>
                      <a:gd name="connsiteY4" fmla="*/ 832820 h 1665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5639" h="1665639" extrusionOk="0">
                        <a:moveTo>
                          <a:pt x="0" y="832820"/>
                        </a:moveTo>
                        <a:cubicBezTo>
                          <a:pt x="3966" y="343032"/>
                          <a:pt x="427333" y="43876"/>
                          <a:pt x="832820" y="0"/>
                        </a:cubicBezTo>
                        <a:cubicBezTo>
                          <a:pt x="1209297" y="-31563"/>
                          <a:pt x="1699571" y="253894"/>
                          <a:pt x="1665640" y="832820"/>
                        </a:cubicBezTo>
                        <a:cubicBezTo>
                          <a:pt x="1754323" y="1234157"/>
                          <a:pt x="1263424" y="1740427"/>
                          <a:pt x="832820" y="1665640"/>
                        </a:cubicBezTo>
                        <a:cubicBezTo>
                          <a:pt x="352640" y="1732065"/>
                          <a:pt x="77508" y="1224601"/>
                          <a:pt x="0" y="8328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6977D3-5A2E-E82B-4B46-17D1F3D11D33}"/>
              </a:ext>
            </a:extLst>
          </p:cNvPr>
          <p:cNvSpPr/>
          <p:nvPr/>
        </p:nvSpPr>
        <p:spPr>
          <a:xfrm>
            <a:off x="7422113" y="2671369"/>
            <a:ext cx="1623834" cy="1665639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266498984">
                  <a:custGeom>
                    <a:avLst/>
                    <a:gdLst>
                      <a:gd name="connsiteX0" fmla="*/ 0 w 1665639"/>
                      <a:gd name="connsiteY0" fmla="*/ 832820 h 1665639"/>
                      <a:gd name="connsiteX1" fmla="*/ 832820 w 1665639"/>
                      <a:gd name="connsiteY1" fmla="*/ 0 h 1665639"/>
                      <a:gd name="connsiteX2" fmla="*/ 1665640 w 1665639"/>
                      <a:gd name="connsiteY2" fmla="*/ 832820 h 1665639"/>
                      <a:gd name="connsiteX3" fmla="*/ 832820 w 1665639"/>
                      <a:gd name="connsiteY3" fmla="*/ 1665640 h 1665639"/>
                      <a:gd name="connsiteX4" fmla="*/ 0 w 1665639"/>
                      <a:gd name="connsiteY4" fmla="*/ 832820 h 1665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65639" h="1665639" extrusionOk="0">
                        <a:moveTo>
                          <a:pt x="0" y="832820"/>
                        </a:moveTo>
                        <a:cubicBezTo>
                          <a:pt x="3966" y="343032"/>
                          <a:pt x="427333" y="43876"/>
                          <a:pt x="832820" y="0"/>
                        </a:cubicBezTo>
                        <a:cubicBezTo>
                          <a:pt x="1209297" y="-31563"/>
                          <a:pt x="1699571" y="253894"/>
                          <a:pt x="1665640" y="832820"/>
                        </a:cubicBezTo>
                        <a:cubicBezTo>
                          <a:pt x="1754323" y="1234157"/>
                          <a:pt x="1263424" y="1740427"/>
                          <a:pt x="832820" y="1665640"/>
                        </a:cubicBezTo>
                        <a:cubicBezTo>
                          <a:pt x="352640" y="1732065"/>
                          <a:pt x="77508" y="1224601"/>
                          <a:pt x="0" y="8328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6BAD5E-3487-7197-B2B9-10FB89D7FD09}"/>
              </a:ext>
            </a:extLst>
          </p:cNvPr>
          <p:cNvSpPr/>
          <p:nvPr/>
        </p:nvSpPr>
        <p:spPr>
          <a:xfrm>
            <a:off x="3705180" y="2339340"/>
            <a:ext cx="760140" cy="265176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7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962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8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5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23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400" y="45095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THE STRATEGIC ACTION PLAN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D9B8C8-6163-681C-F65B-C701CF03A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814" y="1614909"/>
            <a:ext cx="9869457" cy="3540656"/>
          </a:xfrm>
          <a:prstGeom prst="rect">
            <a:avLst/>
          </a:prstGeom>
        </p:spPr>
      </p:pic>
      <p:pic>
        <p:nvPicPr>
          <p:cNvPr id="6" name="4f9c3ec990ecdf3e5ffbd317d426dd03a5414ea2fd6c4a018bbda39df124c957">
            <a:hlinkClick r:id="" action="ppaction://media"/>
            <a:extLst>
              <a:ext uri="{FF2B5EF4-FFF2-40B4-BE49-F238E27FC236}">
                <a16:creationId xmlns:a16="http://schemas.microsoft.com/office/drawing/2014/main" id="{024734FB-668A-6804-D742-7CE00992E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4319588"/>
            <a:ext cx="244475" cy="244475"/>
          </a:xfrm>
          <a:prstGeom prst="rect">
            <a:avLst/>
          </a:prstGeom>
        </p:spPr>
      </p:pic>
      <p:pic>
        <p:nvPicPr>
          <p:cNvPr id="10" name="3391b190865a48734c8e817da8f6242b8c98564e0d4df6d9b7bcb6ea568a35e1">
            <a:hlinkClick r:id="" action="ppaction://media"/>
            <a:extLst>
              <a:ext uri="{FF2B5EF4-FFF2-40B4-BE49-F238E27FC236}">
                <a16:creationId xmlns:a16="http://schemas.microsoft.com/office/drawing/2014/main" id="{C2DA81C8-F8AE-FEB0-AB3B-3B3594A557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9900" y="5241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24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400" y="45095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KEY ACTIONS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7268BEE-6574-8CD8-CC02-D8AABBAD8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869373"/>
              </p:ext>
            </p:extLst>
          </p:nvPr>
        </p:nvGraphicFramePr>
        <p:xfrm>
          <a:off x="1029781" y="1808031"/>
          <a:ext cx="8551863" cy="4352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21798D2C-93B0-A3DE-DC93-CF330DB97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47706" y="1450688"/>
            <a:ext cx="620102" cy="620102"/>
          </a:xfrm>
          <a:prstGeom prst="rect">
            <a:avLst/>
          </a:prstGeom>
        </p:spPr>
      </p:pic>
      <p:pic>
        <p:nvPicPr>
          <p:cNvPr id="12" name="Graphic 11" descr="Thumbs up sign with solid fill">
            <a:extLst>
              <a:ext uri="{FF2B5EF4-FFF2-40B4-BE49-F238E27FC236}">
                <a16:creationId xmlns:a16="http://schemas.microsoft.com/office/drawing/2014/main" id="{B8F9ED27-605F-579D-E7EB-581164A91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4606" y="1450688"/>
            <a:ext cx="620102" cy="620102"/>
          </a:xfrm>
          <a:prstGeom prst="rect">
            <a:avLst/>
          </a:prstGeom>
        </p:spPr>
      </p:pic>
      <p:pic>
        <p:nvPicPr>
          <p:cNvPr id="13" name="Graphic 12" descr="Thumbs up sign with solid fill">
            <a:extLst>
              <a:ext uri="{FF2B5EF4-FFF2-40B4-BE49-F238E27FC236}">
                <a16:creationId xmlns:a16="http://schemas.microsoft.com/office/drawing/2014/main" id="{0A607C43-A900-9D59-D98E-0DD501CFA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8306" y="1445028"/>
            <a:ext cx="620102" cy="620102"/>
          </a:xfrm>
          <a:prstGeom prst="rect">
            <a:avLst/>
          </a:prstGeom>
        </p:spPr>
      </p:pic>
      <p:pic>
        <p:nvPicPr>
          <p:cNvPr id="14" name="Graphic 13" descr="Thumbs up sign with solid fill">
            <a:extLst>
              <a:ext uri="{FF2B5EF4-FFF2-40B4-BE49-F238E27FC236}">
                <a16:creationId xmlns:a16="http://schemas.microsoft.com/office/drawing/2014/main" id="{72BB9DF3-8EA4-C4BD-6DBB-AB6CF5F37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5206" y="1445028"/>
            <a:ext cx="620102" cy="620102"/>
          </a:xfrm>
          <a:prstGeom prst="rect">
            <a:avLst/>
          </a:prstGeom>
        </p:spPr>
      </p:pic>
      <p:pic>
        <p:nvPicPr>
          <p:cNvPr id="15" name="Graphic 14" descr="Thumbs up sign with solid fill">
            <a:extLst>
              <a:ext uri="{FF2B5EF4-FFF2-40B4-BE49-F238E27FC236}">
                <a16:creationId xmlns:a16="http://schemas.microsoft.com/office/drawing/2014/main" id="{BB93C4EA-A8E1-D313-1679-ECF43B713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00305" y="3809635"/>
            <a:ext cx="620102" cy="620102"/>
          </a:xfrm>
          <a:prstGeom prst="rect">
            <a:avLst/>
          </a:prstGeom>
        </p:spPr>
      </p:pic>
      <p:pic>
        <p:nvPicPr>
          <p:cNvPr id="16" name="Graphic 15" descr="Thumbs up sign with solid fill">
            <a:extLst>
              <a:ext uri="{FF2B5EF4-FFF2-40B4-BE49-F238E27FC236}">
                <a16:creationId xmlns:a16="http://schemas.microsoft.com/office/drawing/2014/main" id="{DC483586-5926-6AED-9798-BC29CE89E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14606" y="3832731"/>
            <a:ext cx="620102" cy="620102"/>
          </a:xfrm>
          <a:prstGeom prst="rect">
            <a:avLst/>
          </a:prstGeom>
        </p:spPr>
      </p:pic>
      <p:pic>
        <p:nvPicPr>
          <p:cNvPr id="17" name="Graphic 16" descr="Thumbs up sign with solid fill">
            <a:extLst>
              <a:ext uri="{FF2B5EF4-FFF2-40B4-BE49-F238E27FC236}">
                <a16:creationId xmlns:a16="http://schemas.microsoft.com/office/drawing/2014/main" id="{83EA1EBC-3B95-3506-9A85-9C7F603DC6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05232" y="3832731"/>
            <a:ext cx="620102" cy="620102"/>
          </a:xfrm>
          <a:prstGeom prst="rect">
            <a:avLst/>
          </a:prstGeom>
        </p:spPr>
      </p:pic>
      <p:pic>
        <p:nvPicPr>
          <p:cNvPr id="18" name="Graphic 17" descr="Thumbs up sign with solid fill">
            <a:extLst>
              <a:ext uri="{FF2B5EF4-FFF2-40B4-BE49-F238E27FC236}">
                <a16:creationId xmlns:a16="http://schemas.microsoft.com/office/drawing/2014/main" id="{0CDD2F05-4D4A-CFE6-237B-662E028684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19533" y="3832731"/>
            <a:ext cx="620102" cy="620102"/>
          </a:xfrm>
          <a:prstGeom prst="rect">
            <a:avLst/>
          </a:prstGeom>
        </p:spPr>
      </p:pic>
      <p:pic>
        <p:nvPicPr>
          <p:cNvPr id="19" name="a65eb254c2d628c3f5015124d694e02658619c0521e05c72630c299dae1e979b">
            <a:hlinkClick r:id="" action="ppaction://media"/>
            <a:extLst>
              <a:ext uri="{FF2B5EF4-FFF2-40B4-BE49-F238E27FC236}">
                <a16:creationId xmlns:a16="http://schemas.microsoft.com/office/drawing/2014/main" id="{B6802EF2-802E-F6F4-4A2C-FF1215B0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96488" y="41465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25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400" y="450956"/>
            <a:ext cx="5853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ECONOMIC DEVELOPMENT</a:t>
            </a:r>
          </a:p>
        </p:txBody>
      </p:sp>
      <p:pic>
        <p:nvPicPr>
          <p:cNvPr id="6" name="Online Media 5" title="What is Economic Development?">
            <a:hlinkClick r:id="" action="ppaction://media"/>
            <a:extLst>
              <a:ext uri="{FF2B5EF4-FFF2-40B4-BE49-F238E27FC236}">
                <a16:creationId xmlns:a16="http://schemas.microsoft.com/office/drawing/2014/main" id="{78FCCDF9-52D8-F54B-8431-F7EB48EFEF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0786" y="1109863"/>
            <a:ext cx="9299511" cy="5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045">
        <p:fade/>
      </p:transition>
    </mc:Choice>
    <mc:Fallback xmlns="">
      <p:transition spd="med" advTm="106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26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4E6CC-AD60-0D71-8219-782D095BEE24}"/>
              </a:ext>
            </a:extLst>
          </p:cNvPr>
          <p:cNvSpPr/>
          <p:nvPr/>
        </p:nvSpPr>
        <p:spPr>
          <a:xfrm>
            <a:off x="4561189" y="2967335"/>
            <a:ext cx="3069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pic>
        <p:nvPicPr>
          <p:cNvPr id="3" name="da5a66ff97fbc3a351d284b58bfdb56c852b3454d2d1bc6c293a941b81c9c928">
            <a:hlinkClick r:id="" action="ppaction://media"/>
            <a:extLst>
              <a:ext uri="{FF2B5EF4-FFF2-40B4-BE49-F238E27FC236}">
                <a16:creationId xmlns:a16="http://schemas.microsoft.com/office/drawing/2014/main" id="{65E201FA-3B25-FD73-62CB-2440A8C59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138" y="24050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3</a:t>
            </a:fld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912927" y="2201731"/>
            <a:ext cx="5609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8AE"/>
                </a:solidFill>
              </a:rPr>
              <a:t>Planning Department</a:t>
            </a:r>
            <a:endParaRPr lang="en-CA" sz="5400" b="1" dirty="0">
              <a:solidFill>
                <a:srgbClr val="0078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4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759528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WHAT IS PLANNING?</a:t>
            </a:r>
            <a:endParaRPr lang="en-CA" sz="2000" b="1" dirty="0">
              <a:solidFill>
                <a:srgbClr val="0078AE"/>
              </a:solidFill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6F49378F-A11F-5483-07F2-CD889F5EE174}"/>
              </a:ext>
            </a:extLst>
          </p:cNvPr>
          <p:cNvSpPr txBox="1">
            <a:spLocks/>
          </p:cNvSpPr>
          <p:nvPr/>
        </p:nvSpPr>
        <p:spPr>
          <a:xfrm>
            <a:off x="1738849" y="1676981"/>
            <a:ext cx="9873630" cy="91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Managing change and promoting efficient land use and development to achieve:  </a:t>
            </a:r>
          </a:p>
        </p:txBody>
      </p:sp>
      <p:pic>
        <p:nvPicPr>
          <p:cNvPr id="6" name="Content Placeholder 27" descr="Group outline">
            <a:extLst>
              <a:ext uri="{FF2B5EF4-FFF2-40B4-BE49-F238E27FC236}">
                <a16:creationId xmlns:a16="http://schemas.microsoft.com/office/drawing/2014/main" id="{BF6B83D1-C3B1-EC09-B5FC-28FE594F1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9581" y="3081424"/>
            <a:ext cx="1174942" cy="914400"/>
          </a:xfrm>
          <a:prstGeom prst="rect">
            <a:avLst/>
          </a:prstGeom>
        </p:spPr>
      </p:pic>
      <p:pic>
        <p:nvPicPr>
          <p:cNvPr id="7" name="Graphic 6" descr="Tree With Roots with solid fill">
            <a:extLst>
              <a:ext uri="{FF2B5EF4-FFF2-40B4-BE49-F238E27FC236}">
                <a16:creationId xmlns:a16="http://schemas.microsoft.com/office/drawing/2014/main" id="{EF6100DF-97A3-F2DB-B6E5-C7FA532FA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3512" y="3090464"/>
            <a:ext cx="1340982" cy="914400"/>
          </a:xfrm>
          <a:prstGeom prst="rect">
            <a:avLst/>
          </a:prstGeom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E6AE7E9-FC68-9B57-A9D4-BD413A4DE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3483" y="3051556"/>
            <a:ext cx="1340983" cy="992217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30A3A89-8A07-DFC8-CA6E-B977E1BACA40}"/>
              </a:ext>
            </a:extLst>
          </p:cNvPr>
          <p:cNvSpPr txBox="1">
            <a:spLocks/>
          </p:cNvSpPr>
          <p:nvPr/>
        </p:nvSpPr>
        <p:spPr>
          <a:xfrm>
            <a:off x="965850" y="4143499"/>
            <a:ext cx="3318769" cy="1254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ZA" sz="1600" b="1"/>
              <a:t>Healthy, strong, communities </a:t>
            </a:r>
            <a:endParaRPr lang="en-ZA" sz="1600" b="1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C55F440-D61D-F443-59B8-83ABD380A37A}"/>
              </a:ext>
            </a:extLst>
          </p:cNvPr>
          <p:cNvSpPr txBox="1">
            <a:spLocks/>
          </p:cNvSpPr>
          <p:nvPr/>
        </p:nvSpPr>
        <p:spPr>
          <a:xfrm>
            <a:off x="4284619" y="4143499"/>
            <a:ext cx="3318769" cy="125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/>
              <a:t>Protection of the environment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93F19D1-FDFB-648C-ED31-746063956038}"/>
              </a:ext>
            </a:extLst>
          </p:cNvPr>
          <p:cNvSpPr txBox="1">
            <a:spLocks/>
          </p:cNvSpPr>
          <p:nvPr/>
        </p:nvSpPr>
        <p:spPr>
          <a:xfrm>
            <a:off x="7651926" y="4143499"/>
            <a:ext cx="4136857" cy="1254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/>
              <a:t>Promote and facilitate economic growth</a:t>
            </a:r>
          </a:p>
        </p:txBody>
      </p:sp>
      <p:pic>
        <p:nvPicPr>
          <p:cNvPr id="15" name="f75fe750970e24a54722be9a2fc53b4050fc7e843625c4792d1370695e91063f">
            <a:hlinkClick r:id="" action="ppaction://media"/>
            <a:extLst>
              <a:ext uri="{FF2B5EF4-FFF2-40B4-BE49-F238E27FC236}">
                <a16:creationId xmlns:a16="http://schemas.microsoft.com/office/drawing/2014/main" id="{A3BC9DE1-C9DC-66D3-0E2C-B2F8171FF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7550" y="37671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0" y="0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5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9" y="44814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8AE"/>
                </a:solidFill>
              </a:rPr>
              <a:t>OUR RESPONSIBILITIES </a:t>
            </a:r>
            <a:endParaRPr lang="en-CA" sz="2000" b="1" dirty="0">
              <a:solidFill>
                <a:srgbClr val="0078A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00C43-900E-D44B-AD87-884CC3F978F2}"/>
              </a:ext>
            </a:extLst>
          </p:cNvPr>
          <p:cNvSpPr txBox="1"/>
          <p:nvPr/>
        </p:nvSpPr>
        <p:spPr>
          <a:xfrm>
            <a:off x="2041535" y="1956624"/>
            <a:ext cx="28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Manage the review of development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1AC5B-4633-080D-F643-DBE1A39490CC}"/>
              </a:ext>
            </a:extLst>
          </p:cNvPr>
          <p:cNvSpPr txBox="1"/>
          <p:nvPr/>
        </p:nvSpPr>
        <p:spPr>
          <a:xfrm>
            <a:off x="7209353" y="2127330"/>
            <a:ext cx="259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Creation of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F58B1-744E-50DE-9266-A4BA27474BCA}"/>
              </a:ext>
            </a:extLst>
          </p:cNvPr>
          <p:cNvSpPr txBox="1"/>
          <p:nvPr/>
        </p:nvSpPr>
        <p:spPr>
          <a:xfrm>
            <a:off x="1604955" y="2883476"/>
            <a:ext cx="38127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Official Plan Amendments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Zoning Bylaw Amendments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Minor Variances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Site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Part lot control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Land Severances (Consents)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Subdivisions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Condominiums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080A0B-C53B-11BF-573F-D26284BEF1A5}"/>
              </a:ext>
            </a:extLst>
          </p:cNvPr>
          <p:cNvSpPr txBox="1"/>
          <p:nvPr/>
        </p:nvSpPr>
        <p:spPr>
          <a:xfrm>
            <a:off x="6752153" y="2883476"/>
            <a:ext cx="38127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Official Plan Policies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Zoning Bylaws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Standards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Design Guidelines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243A86-302B-C613-C16D-D994F3B7644C}"/>
              </a:ext>
            </a:extLst>
          </p:cNvPr>
          <p:cNvSpPr/>
          <p:nvPr/>
        </p:nvSpPr>
        <p:spPr>
          <a:xfrm>
            <a:off x="1393685" y="1676102"/>
            <a:ext cx="4192767" cy="395697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1B6F1C-D09F-A18F-059B-DA842137BB40}"/>
              </a:ext>
            </a:extLst>
          </p:cNvPr>
          <p:cNvSpPr/>
          <p:nvPr/>
        </p:nvSpPr>
        <p:spPr>
          <a:xfrm>
            <a:off x="6234302" y="1596055"/>
            <a:ext cx="4192767" cy="403701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5d0c58fcded7dcd77a1dc9c726cd438fe16e96d579e72febc875993d48bfc437">
            <a:hlinkClick r:id="" action="ppaction://media"/>
            <a:extLst>
              <a:ext uri="{FF2B5EF4-FFF2-40B4-BE49-F238E27FC236}">
                <a16:creationId xmlns:a16="http://schemas.microsoft.com/office/drawing/2014/main" id="{844CBE67-2D1B-D220-4157-1CF7DD0A8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350" y="35702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6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00348" y="421726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ROLES IN PLANNING </a:t>
            </a:r>
          </a:p>
        </p:txBody>
      </p:sp>
      <p:pic>
        <p:nvPicPr>
          <p:cNvPr id="3" name="Graphic 2" descr="Bank with solid fill">
            <a:extLst>
              <a:ext uri="{FF2B5EF4-FFF2-40B4-BE49-F238E27FC236}">
                <a16:creationId xmlns:a16="http://schemas.microsoft.com/office/drawing/2014/main" id="{21E9B8B6-71D7-7DF9-EA9D-E687F4469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9810" y="1879424"/>
            <a:ext cx="914400" cy="914400"/>
          </a:xfrm>
          <a:prstGeom prst="rect">
            <a:avLst/>
          </a:prstGeom>
        </p:spPr>
      </p:pic>
      <p:pic>
        <p:nvPicPr>
          <p:cNvPr id="6" name="Content Placeholder 81" descr="Group outline">
            <a:extLst>
              <a:ext uri="{FF2B5EF4-FFF2-40B4-BE49-F238E27FC236}">
                <a16:creationId xmlns:a16="http://schemas.microsoft.com/office/drawing/2014/main" id="{BD3C371A-ED6B-356B-18A7-B92406B70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6720" y="1901406"/>
            <a:ext cx="914400" cy="914400"/>
          </a:xfrm>
          <a:prstGeom prst="rect">
            <a:avLst/>
          </a:prstGeom>
        </p:spPr>
      </p:pic>
      <p:pic>
        <p:nvPicPr>
          <p:cNvPr id="7" name="Content Placeholder 83" descr="Architecture outline">
            <a:extLst>
              <a:ext uri="{FF2B5EF4-FFF2-40B4-BE49-F238E27FC236}">
                <a16:creationId xmlns:a16="http://schemas.microsoft.com/office/drawing/2014/main" id="{20B7A1C6-1A63-CB1E-F979-498ACA59F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98794" y="1885010"/>
            <a:ext cx="914400" cy="914400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4C02983-2ADE-4EB9-F863-24A8D9F25104}"/>
              </a:ext>
            </a:extLst>
          </p:cNvPr>
          <p:cNvSpPr txBox="1">
            <a:spLocks/>
          </p:cNvSpPr>
          <p:nvPr/>
        </p:nvSpPr>
        <p:spPr>
          <a:xfrm>
            <a:off x="1577009" y="2930271"/>
            <a:ext cx="2513297" cy="36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noProof="1"/>
              <a:t>GOVERNMENT</a:t>
            </a:r>
            <a:endParaRPr lang="en-ZA" sz="1600" noProof="1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83E8A2E-C74E-4299-AB85-FDF2E3A61B8D}"/>
              </a:ext>
            </a:extLst>
          </p:cNvPr>
          <p:cNvSpPr txBox="1">
            <a:spLocks/>
          </p:cNvSpPr>
          <p:nvPr/>
        </p:nvSpPr>
        <p:spPr>
          <a:xfrm>
            <a:off x="5519477" y="2920538"/>
            <a:ext cx="1980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dirty="0"/>
              <a:t>PUBLIC</a:t>
            </a:r>
            <a:endParaRPr lang="en-ZA" sz="1600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83B7902-8491-B677-2CD7-BD7A83DD079D}"/>
              </a:ext>
            </a:extLst>
          </p:cNvPr>
          <p:cNvSpPr txBox="1">
            <a:spLocks/>
          </p:cNvSpPr>
          <p:nvPr/>
        </p:nvSpPr>
        <p:spPr>
          <a:xfrm>
            <a:off x="8817417" y="2930271"/>
            <a:ext cx="2165666" cy="36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2400" noProof="1"/>
              <a:t>APPLICANTS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B31431-3343-7022-DB63-CCEADF7E2645}"/>
              </a:ext>
            </a:extLst>
          </p:cNvPr>
          <p:cNvCxnSpPr>
            <a:cxnSpLocks/>
          </p:cNvCxnSpPr>
          <p:nvPr/>
        </p:nvCxnSpPr>
        <p:spPr>
          <a:xfrm>
            <a:off x="1755321" y="2853853"/>
            <a:ext cx="155121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25BA32-B6E5-A5C2-F54A-504DDF3FD8B5}"/>
              </a:ext>
            </a:extLst>
          </p:cNvPr>
          <p:cNvCxnSpPr>
            <a:cxnSpLocks/>
          </p:cNvCxnSpPr>
          <p:nvPr/>
        </p:nvCxnSpPr>
        <p:spPr>
          <a:xfrm>
            <a:off x="5320392" y="2863813"/>
            <a:ext cx="155121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C6AE6F-B6B6-00E6-F6DB-AFA82C0CC6D7}"/>
              </a:ext>
            </a:extLst>
          </p:cNvPr>
          <p:cNvCxnSpPr>
            <a:cxnSpLocks/>
          </p:cNvCxnSpPr>
          <p:nvPr/>
        </p:nvCxnSpPr>
        <p:spPr>
          <a:xfrm>
            <a:off x="8880386" y="2871270"/>
            <a:ext cx="1551215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FED09C2-22DF-F02F-BA5C-1B4D11CCAA01}"/>
              </a:ext>
            </a:extLst>
          </p:cNvPr>
          <p:cNvSpPr txBox="1">
            <a:spLocks/>
          </p:cNvSpPr>
          <p:nvPr/>
        </p:nvSpPr>
        <p:spPr>
          <a:xfrm>
            <a:off x="1293586" y="3774890"/>
            <a:ext cx="2968171" cy="19406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ZA" sz="1600" noProof="1"/>
              <a:t>Provincial government passes legislation, policies, plans, and forecasts for upper/lower tier municipalities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A5C3269-29FA-3E28-3AD9-4CA646EE3D36}"/>
              </a:ext>
            </a:extLst>
          </p:cNvPr>
          <p:cNvSpPr txBox="1">
            <a:spLocks/>
          </p:cNvSpPr>
          <p:nvPr/>
        </p:nvSpPr>
        <p:spPr>
          <a:xfrm>
            <a:off x="4649834" y="3774890"/>
            <a:ext cx="2968171" cy="19406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ZA" sz="1600" noProof="1"/>
              <a:t>Attend public consultations to stay informed on any changes coming to their communities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D6BEFE7-00A1-B513-68C7-E6100AF84B4E}"/>
              </a:ext>
            </a:extLst>
          </p:cNvPr>
          <p:cNvSpPr txBox="1">
            <a:spLocks/>
          </p:cNvSpPr>
          <p:nvPr/>
        </p:nvSpPr>
        <p:spPr>
          <a:xfrm>
            <a:off x="8289469" y="3774890"/>
            <a:ext cx="2968171" cy="19406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ZA" sz="1600" noProof="1"/>
              <a:t>Submit planning applications to different tiers of government for development proposals 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4AD591FD-C7D6-80E2-70EE-EDFA1FCEA383}"/>
              </a:ext>
            </a:extLst>
          </p:cNvPr>
          <p:cNvSpPr/>
          <p:nvPr/>
        </p:nvSpPr>
        <p:spPr>
          <a:xfrm>
            <a:off x="3762314" y="2460157"/>
            <a:ext cx="1176302" cy="3651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5C16CC25-E8AD-045F-D33D-AD7E6D2839FA}"/>
              </a:ext>
            </a:extLst>
          </p:cNvPr>
          <p:cNvSpPr/>
          <p:nvPr/>
        </p:nvSpPr>
        <p:spPr>
          <a:xfrm rot="10800000">
            <a:off x="7314976" y="2464501"/>
            <a:ext cx="1176302" cy="3651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98f5ced87d8c74630e84cab075de23f9ae7819ecb3e2a9f5d714775f4c181aa6">
            <a:hlinkClick r:id="" action="ppaction://media"/>
            <a:extLst>
              <a:ext uri="{FF2B5EF4-FFF2-40B4-BE49-F238E27FC236}">
                <a16:creationId xmlns:a16="http://schemas.microsoft.com/office/drawing/2014/main" id="{0195A284-756E-A456-A942-25933D53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29213" y="369570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C09B9C3-46C3-CB31-DB2A-CAC8B66A4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81" y="1070639"/>
            <a:ext cx="9924308" cy="54986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7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28285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PLANNING FLOWCHART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C85CDC-60D5-B4FF-6AA8-FAE96359E0D0}"/>
              </a:ext>
            </a:extLst>
          </p:cNvPr>
          <p:cNvSpPr/>
          <p:nvPr/>
        </p:nvSpPr>
        <p:spPr>
          <a:xfrm rot="5400000">
            <a:off x="6403126" y="578192"/>
            <a:ext cx="794299" cy="177800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D65411-1A51-396B-8311-DD7544969D1C}"/>
              </a:ext>
            </a:extLst>
          </p:cNvPr>
          <p:cNvCxnSpPr>
            <a:cxnSpLocks/>
          </p:cNvCxnSpPr>
          <p:nvPr/>
        </p:nvCxnSpPr>
        <p:spPr>
          <a:xfrm>
            <a:off x="7878529" y="1496897"/>
            <a:ext cx="932872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573DB5D-A4D4-A035-353C-4BF3FDE61D99}"/>
              </a:ext>
            </a:extLst>
          </p:cNvPr>
          <p:cNvSpPr txBox="1"/>
          <p:nvPr/>
        </p:nvSpPr>
        <p:spPr>
          <a:xfrm>
            <a:off x="8903854" y="1343009"/>
            <a:ext cx="302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Framework for land use planning in Ontario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956D1A-19C0-2CE7-B91E-FCB575BCA8C2}"/>
              </a:ext>
            </a:extLst>
          </p:cNvPr>
          <p:cNvSpPr/>
          <p:nvPr/>
        </p:nvSpPr>
        <p:spPr>
          <a:xfrm rot="5400000">
            <a:off x="6430942" y="1418897"/>
            <a:ext cx="738665" cy="177800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D9CF35-15DE-1AC1-C553-B3188A920D4F}"/>
              </a:ext>
            </a:extLst>
          </p:cNvPr>
          <p:cNvCxnSpPr>
            <a:cxnSpLocks/>
          </p:cNvCxnSpPr>
          <p:nvPr/>
        </p:nvCxnSpPr>
        <p:spPr>
          <a:xfrm>
            <a:off x="7970982" y="2246653"/>
            <a:ext cx="932872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BFA2FD8-D1C8-7A85-4FDC-732757EE8005}"/>
              </a:ext>
            </a:extLst>
          </p:cNvPr>
          <p:cNvSpPr txBox="1"/>
          <p:nvPr/>
        </p:nvSpPr>
        <p:spPr>
          <a:xfrm>
            <a:off x="8956797" y="1998960"/>
            <a:ext cx="3029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Provides policy direction on matters of provincial interests related to land use planning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D06F0D-434A-9B15-1722-4F973751AE60}"/>
              </a:ext>
            </a:extLst>
          </p:cNvPr>
          <p:cNvSpPr/>
          <p:nvPr/>
        </p:nvSpPr>
        <p:spPr>
          <a:xfrm rot="5400000">
            <a:off x="5710422" y="2743428"/>
            <a:ext cx="401801" cy="301576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EA7698-D0EA-0C91-F3E8-0886A96C2B27}"/>
              </a:ext>
            </a:extLst>
          </p:cNvPr>
          <p:cNvSpPr/>
          <p:nvPr/>
        </p:nvSpPr>
        <p:spPr>
          <a:xfrm>
            <a:off x="7580885" y="3459822"/>
            <a:ext cx="3849912" cy="21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3242F7-9B5A-06B2-8417-73100599FD09}"/>
              </a:ext>
            </a:extLst>
          </p:cNvPr>
          <p:cNvCxnSpPr>
            <a:cxnSpLocks/>
          </p:cNvCxnSpPr>
          <p:nvPr/>
        </p:nvCxnSpPr>
        <p:spPr>
          <a:xfrm flipV="1">
            <a:off x="7399666" y="4029145"/>
            <a:ext cx="362439" cy="12447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0F089E-E043-C6A6-089E-CA2D2B54E5A4}"/>
              </a:ext>
            </a:extLst>
          </p:cNvPr>
          <p:cNvSpPr txBox="1"/>
          <p:nvPr/>
        </p:nvSpPr>
        <p:spPr>
          <a:xfrm>
            <a:off x="7762105" y="3652028"/>
            <a:ext cx="41364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b="1" dirty="0"/>
              <a:t>Land Use Plan for Fergus and</a:t>
            </a:r>
          </a:p>
          <a:p>
            <a:r>
              <a:rPr lang="en-CA" sz="1400" b="1" dirty="0"/>
              <a:t> Elora-Salem Urban Centres</a:t>
            </a:r>
          </a:p>
        </p:txBody>
      </p:sp>
      <p:pic>
        <p:nvPicPr>
          <p:cNvPr id="3" name="44c2187b72cd68864d02f4b2f9b0be779023cad4e3b6f4b080ca7a02116ca98d">
            <a:hlinkClick r:id="" action="ppaction://media"/>
            <a:extLst>
              <a:ext uri="{FF2B5EF4-FFF2-40B4-BE49-F238E27FC236}">
                <a16:creationId xmlns:a16="http://schemas.microsoft.com/office/drawing/2014/main" id="{1C65D900-280C-0402-73DA-49EFD7C74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07150" y="2847975"/>
            <a:ext cx="244475" cy="244475"/>
          </a:xfrm>
          <a:prstGeom prst="rect">
            <a:avLst/>
          </a:prstGeom>
        </p:spPr>
      </p:pic>
      <p:pic>
        <p:nvPicPr>
          <p:cNvPr id="10" name="e5947acb601b8b9f104a62b76eb4fbd2d877ad332c03e62b68cd03d8d3f2bccd">
            <a:hlinkClick r:id="" action="ppaction://media"/>
            <a:extLst>
              <a:ext uri="{FF2B5EF4-FFF2-40B4-BE49-F238E27FC236}">
                <a16:creationId xmlns:a16="http://schemas.microsoft.com/office/drawing/2014/main" id="{66282483-1477-5F8F-3468-A89AC049BE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9438" y="4752975"/>
            <a:ext cx="244475" cy="24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24F42-DE4A-FCD8-350E-0ADF249C9181}"/>
              </a:ext>
            </a:extLst>
          </p:cNvPr>
          <p:cNvSpPr/>
          <p:nvPr/>
        </p:nvSpPr>
        <p:spPr>
          <a:xfrm rot="5400000">
            <a:off x="8447838" y="3349538"/>
            <a:ext cx="842680" cy="387928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84675cc8318670f02dc22bab56316c8bd882ee68601c8b2fc12939ea3badf40d">
            <a:hlinkClick r:id="" action="ppaction://media"/>
            <a:extLst>
              <a:ext uri="{FF2B5EF4-FFF2-40B4-BE49-F238E27FC236}">
                <a16:creationId xmlns:a16="http://schemas.microsoft.com/office/drawing/2014/main" id="{12DF8731-8D3D-47C0-1B9B-1642E7559E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2650" y="5568950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2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7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352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8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30" grpId="0"/>
      <p:bldP spid="31" grpId="0" animBg="1"/>
      <p:bldP spid="33" grpId="0"/>
      <p:bldP spid="7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8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9" y="439561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IS AN OFFICIAL PLAN?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8D488-41AB-FF6D-B839-6F2B3125B523}"/>
              </a:ext>
            </a:extLst>
          </p:cNvPr>
          <p:cNvSpPr/>
          <p:nvPr/>
        </p:nvSpPr>
        <p:spPr>
          <a:xfrm>
            <a:off x="246558" y="1116191"/>
            <a:ext cx="4192767" cy="5343766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EB19007-4080-DDA2-F390-BE97658D6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783" y="1212689"/>
            <a:ext cx="7424659" cy="524726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C91813-CC20-9FC8-7346-5B5D1C2E4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74" y="3945427"/>
            <a:ext cx="3336848" cy="2037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B8155B-35B9-B5B4-A4E0-2783F12AA96D}"/>
              </a:ext>
            </a:extLst>
          </p:cNvPr>
          <p:cNvSpPr txBox="1"/>
          <p:nvPr/>
        </p:nvSpPr>
        <p:spPr>
          <a:xfrm>
            <a:off x="564374" y="1269121"/>
            <a:ext cx="33368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Contains policies on how land in your community should be used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Prepared with input from the community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Adopted by council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1" name="b58c64a3d38469c5ceaf6135ba87e5141660061937d03957df053586ffa09737">
            <a:hlinkClick r:id="" action="ppaction://media"/>
            <a:extLst>
              <a:ext uri="{FF2B5EF4-FFF2-40B4-BE49-F238E27FC236}">
                <a16:creationId xmlns:a16="http://schemas.microsoft.com/office/drawing/2014/main" id="{4F7CF911-2473-B026-3A93-1211FEE5B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0588" y="2803525"/>
            <a:ext cx="244475" cy="244475"/>
          </a:xfrm>
          <a:prstGeom prst="rect">
            <a:avLst/>
          </a:prstGeom>
        </p:spPr>
      </p:pic>
      <p:pic>
        <p:nvPicPr>
          <p:cNvPr id="12" name="01b41ac827c24c9937963e9afc10a026f4fe447fb6a265e06e65131e5ccf9d79">
            <a:hlinkClick r:id="" action="ppaction://media"/>
            <a:extLst>
              <a:ext uri="{FF2B5EF4-FFF2-40B4-BE49-F238E27FC236}">
                <a16:creationId xmlns:a16="http://schemas.microsoft.com/office/drawing/2014/main" id="{9B51EF86-AFA6-4E9C-39AF-67F36028B8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1575" y="335597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8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C470B-E5D5-4AD0-8E53-BE5066CE7B4A}"/>
              </a:ext>
            </a:extLst>
          </p:cNvPr>
          <p:cNvSpPr/>
          <p:nvPr/>
        </p:nvSpPr>
        <p:spPr>
          <a:xfrm>
            <a:off x="37920" y="16333"/>
            <a:ext cx="12192000" cy="224589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14AC46-BBE1-495B-8A93-11A47988D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8044"/>
            <a:ext cx="2256972" cy="5003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B5DE-B926-4786-941F-021138D0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5100" y="6362616"/>
            <a:ext cx="3668963" cy="500314"/>
          </a:xfrm>
        </p:spPr>
        <p:txBody>
          <a:bodyPr/>
          <a:lstStyle/>
          <a:p>
            <a:pPr algn="l"/>
            <a:fld id="{16284F59-2E8F-4658-90FC-53479895C07E}" type="slidenum">
              <a:rPr lang="en-CA" smtClean="0"/>
              <a:pPr algn="l"/>
              <a:t>9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8603B-C628-4716-B7D3-9A793AF99A2D}"/>
              </a:ext>
            </a:extLst>
          </p:cNvPr>
          <p:cNvSpPr/>
          <p:nvPr/>
        </p:nvSpPr>
        <p:spPr>
          <a:xfrm>
            <a:off x="2602376" y="398044"/>
            <a:ext cx="45719" cy="500314"/>
          </a:xfrm>
          <a:prstGeom prst="rect">
            <a:avLst/>
          </a:prstGeom>
          <a:solidFill>
            <a:srgbClr val="50B848"/>
          </a:solidFill>
          <a:ln>
            <a:solidFill>
              <a:srgbClr val="50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AEA99-AAD0-4007-98E3-EAA3C6EF94FF}"/>
              </a:ext>
            </a:extLst>
          </p:cNvPr>
          <p:cNvSpPr txBox="1"/>
          <p:nvPr/>
        </p:nvSpPr>
        <p:spPr>
          <a:xfrm>
            <a:off x="2828398" y="417371"/>
            <a:ext cx="902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78AE"/>
                </a:solidFill>
              </a:rPr>
              <a:t>WHAT IS A ZONING BY-LAW?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88D488-41AB-FF6D-B839-6F2B3125B523}"/>
              </a:ext>
            </a:extLst>
          </p:cNvPr>
          <p:cNvSpPr/>
          <p:nvPr/>
        </p:nvSpPr>
        <p:spPr>
          <a:xfrm>
            <a:off x="217298" y="1203999"/>
            <a:ext cx="4192767" cy="454757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8155B-35B9-B5B4-A4E0-2783F12AA96D}"/>
              </a:ext>
            </a:extLst>
          </p:cNvPr>
          <p:cNvSpPr txBox="1"/>
          <p:nvPr/>
        </p:nvSpPr>
        <p:spPr>
          <a:xfrm>
            <a:off x="576306" y="1425767"/>
            <a:ext cx="33368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Implements the policies of the Official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Regulates: land use, location of structures, permitted uses, dimensions, parking requirements, setbacks, building heights, etc.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590577B-AC6A-19EC-8403-D50FEC006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098" y="1489522"/>
            <a:ext cx="5359715" cy="39850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7648165-E1CF-E1C6-AB65-C6790CD64558}"/>
              </a:ext>
            </a:extLst>
          </p:cNvPr>
          <p:cNvSpPr/>
          <p:nvPr/>
        </p:nvSpPr>
        <p:spPr>
          <a:xfrm>
            <a:off x="6663354" y="1303554"/>
            <a:ext cx="3702091" cy="5645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9FEEE0-43B2-5107-BF3B-2CB54270DD26}"/>
              </a:ext>
            </a:extLst>
          </p:cNvPr>
          <p:cNvSpPr/>
          <p:nvPr/>
        </p:nvSpPr>
        <p:spPr>
          <a:xfrm>
            <a:off x="6534300" y="2379383"/>
            <a:ext cx="1617452" cy="75239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F1EED2-2A08-3F4C-4837-82D9124E97DC}"/>
              </a:ext>
            </a:extLst>
          </p:cNvPr>
          <p:cNvSpPr/>
          <p:nvPr/>
        </p:nvSpPr>
        <p:spPr>
          <a:xfrm>
            <a:off x="8888130" y="2405899"/>
            <a:ext cx="1691321" cy="69936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17A83B-9AFF-06FD-8F83-F92EBA8E3390}"/>
              </a:ext>
            </a:extLst>
          </p:cNvPr>
          <p:cNvSpPr/>
          <p:nvPr/>
        </p:nvSpPr>
        <p:spPr>
          <a:xfrm>
            <a:off x="5354386" y="3546760"/>
            <a:ext cx="2797366" cy="200512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9EFE90-C41E-D7A4-89C3-EFE15F5B8464}"/>
              </a:ext>
            </a:extLst>
          </p:cNvPr>
          <p:cNvSpPr/>
          <p:nvPr/>
        </p:nvSpPr>
        <p:spPr>
          <a:xfrm>
            <a:off x="8888130" y="3546760"/>
            <a:ext cx="2797366" cy="193945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10B04E-7810-7A3A-379D-E0A82AF85A5F}"/>
              </a:ext>
            </a:extLst>
          </p:cNvPr>
          <p:cNvSpPr/>
          <p:nvPr/>
        </p:nvSpPr>
        <p:spPr>
          <a:xfrm>
            <a:off x="9256776" y="5806359"/>
            <a:ext cx="2413795" cy="8064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E06682-4C63-C214-E675-246AF233BCF4}"/>
              </a:ext>
            </a:extLst>
          </p:cNvPr>
          <p:cNvCxnSpPr>
            <a:cxnSpLocks/>
          </p:cNvCxnSpPr>
          <p:nvPr/>
        </p:nvCxnSpPr>
        <p:spPr>
          <a:xfrm>
            <a:off x="7362221" y="1868117"/>
            <a:ext cx="0" cy="4374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644FA8-6094-43D5-93BE-80AA2A8B51C2}"/>
              </a:ext>
            </a:extLst>
          </p:cNvPr>
          <p:cNvCxnSpPr>
            <a:cxnSpLocks/>
          </p:cNvCxnSpPr>
          <p:nvPr/>
        </p:nvCxnSpPr>
        <p:spPr>
          <a:xfrm>
            <a:off x="9757972" y="1868118"/>
            <a:ext cx="0" cy="43746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C4B1A0-0AAB-268F-606F-8F361DD9CF74}"/>
              </a:ext>
            </a:extLst>
          </p:cNvPr>
          <p:cNvCxnSpPr>
            <a:cxnSpLocks/>
          </p:cNvCxnSpPr>
          <p:nvPr/>
        </p:nvCxnSpPr>
        <p:spPr>
          <a:xfrm>
            <a:off x="10192545" y="3116523"/>
            <a:ext cx="0" cy="3612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4F2252-CD42-83DE-C63A-43942A0B9100}"/>
              </a:ext>
            </a:extLst>
          </p:cNvPr>
          <p:cNvCxnSpPr>
            <a:cxnSpLocks/>
          </p:cNvCxnSpPr>
          <p:nvPr/>
        </p:nvCxnSpPr>
        <p:spPr>
          <a:xfrm>
            <a:off x="10286813" y="5486215"/>
            <a:ext cx="0" cy="3201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CBE526-7508-8F50-50A8-3E460615C792}"/>
              </a:ext>
            </a:extLst>
          </p:cNvPr>
          <p:cNvCxnSpPr>
            <a:cxnSpLocks/>
          </p:cNvCxnSpPr>
          <p:nvPr/>
        </p:nvCxnSpPr>
        <p:spPr>
          <a:xfrm>
            <a:off x="7318486" y="3131777"/>
            <a:ext cx="0" cy="36126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8AC1465-4AC2-3DE6-638A-3DA169F229E5}"/>
              </a:ext>
            </a:extLst>
          </p:cNvPr>
          <p:cNvSpPr txBox="1"/>
          <p:nvPr/>
        </p:nvSpPr>
        <p:spPr>
          <a:xfrm>
            <a:off x="7081527" y="1376770"/>
            <a:ext cx="286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Amending a Zoning By-law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90DFFD-F463-C909-43F7-BEC08ECEF374}"/>
              </a:ext>
            </a:extLst>
          </p:cNvPr>
          <p:cNvSpPr txBox="1"/>
          <p:nvPr/>
        </p:nvSpPr>
        <p:spPr>
          <a:xfrm>
            <a:off x="6663354" y="2508750"/>
            <a:ext cx="137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Zoning Bylaw Amendment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BBA275-3FC3-699D-BE1A-72762B9B4488}"/>
              </a:ext>
            </a:extLst>
          </p:cNvPr>
          <p:cNvSpPr txBox="1"/>
          <p:nvPr/>
        </p:nvSpPr>
        <p:spPr>
          <a:xfrm>
            <a:off x="9052255" y="2538162"/>
            <a:ext cx="151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Minor Variance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C446DA-01FF-843B-E098-91969048CDFF}"/>
              </a:ext>
            </a:extLst>
          </p:cNvPr>
          <p:cNvSpPr txBox="1"/>
          <p:nvPr/>
        </p:nvSpPr>
        <p:spPr>
          <a:xfrm>
            <a:off x="5735688" y="3786603"/>
            <a:ext cx="222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Proposal to use or develop the property in a way that is not allowed by the zoning by-law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C7611-1178-B437-DF76-AB022D6408F5}"/>
              </a:ext>
            </a:extLst>
          </p:cNvPr>
          <p:cNvSpPr txBox="1"/>
          <p:nvPr/>
        </p:nvSpPr>
        <p:spPr>
          <a:xfrm>
            <a:off x="9325279" y="3776968"/>
            <a:ext cx="2224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Proposal doesn’t conform exactly to the zoning by-law, but follows the general intent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D4226E-3F32-B85C-875B-258F24D2AE2A}"/>
              </a:ext>
            </a:extLst>
          </p:cNvPr>
          <p:cNvSpPr txBox="1"/>
          <p:nvPr/>
        </p:nvSpPr>
        <p:spPr>
          <a:xfrm>
            <a:off x="9325279" y="6027284"/>
            <a:ext cx="2413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Committee of Adjustment   </a:t>
            </a:r>
          </a:p>
        </p:txBody>
      </p:sp>
      <p:pic>
        <p:nvPicPr>
          <p:cNvPr id="6" name="7b95c5b6e060263752e49a0bea74410197498b484c625261a834fb102096a60e">
            <a:hlinkClick r:id="" action="ppaction://media"/>
            <a:extLst>
              <a:ext uri="{FF2B5EF4-FFF2-40B4-BE49-F238E27FC236}">
                <a16:creationId xmlns:a16="http://schemas.microsoft.com/office/drawing/2014/main" id="{76D0F5A7-A0CE-4D4D-D524-510ACBC75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9113" y="2187575"/>
            <a:ext cx="244475" cy="244475"/>
          </a:xfrm>
          <a:prstGeom prst="rect">
            <a:avLst/>
          </a:prstGeom>
        </p:spPr>
      </p:pic>
      <p:pic>
        <p:nvPicPr>
          <p:cNvPr id="7" name="7b95c5b6e060263752e49a0bea74410197498b484c625261a834fb102096a60e">
            <a:hlinkClick r:id="" action="ppaction://media"/>
            <a:extLst>
              <a:ext uri="{FF2B5EF4-FFF2-40B4-BE49-F238E27FC236}">
                <a16:creationId xmlns:a16="http://schemas.microsoft.com/office/drawing/2014/main" id="{24273C98-F7A6-8F77-FA35-AE4671B38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7938" y="3133725"/>
            <a:ext cx="244475" cy="244475"/>
          </a:xfrm>
          <a:prstGeom prst="rect">
            <a:avLst/>
          </a:prstGeom>
        </p:spPr>
      </p:pic>
      <p:pic>
        <p:nvPicPr>
          <p:cNvPr id="19" name="fc83a4c9c4df65f356459aed8d1c296c32123cf2af2bc74a210b99e09c935955">
            <a:hlinkClick r:id="" action="ppaction://media"/>
            <a:extLst>
              <a:ext uri="{FF2B5EF4-FFF2-40B4-BE49-F238E27FC236}">
                <a16:creationId xmlns:a16="http://schemas.microsoft.com/office/drawing/2014/main" id="{AB48EB40-C410-5E84-1310-90AD33970A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2988" y="5000625"/>
            <a:ext cx="244475" cy="24447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FAF2A0-799B-1401-1F28-04239965051E}"/>
              </a:ext>
            </a:extLst>
          </p:cNvPr>
          <p:cNvSpPr/>
          <p:nvPr/>
        </p:nvSpPr>
        <p:spPr>
          <a:xfrm>
            <a:off x="5558765" y="5849041"/>
            <a:ext cx="2413795" cy="8064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BBE6F1-4ABE-C60C-6D1A-3BE86E5C5A96}"/>
              </a:ext>
            </a:extLst>
          </p:cNvPr>
          <p:cNvSpPr txBox="1"/>
          <p:nvPr/>
        </p:nvSpPr>
        <p:spPr>
          <a:xfrm>
            <a:off x="5558765" y="6069966"/>
            <a:ext cx="2413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Council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8EF42F-FA8A-0948-1F1F-1FF0F082BA79}"/>
              </a:ext>
            </a:extLst>
          </p:cNvPr>
          <p:cNvCxnSpPr>
            <a:cxnSpLocks/>
          </p:cNvCxnSpPr>
          <p:nvPr/>
        </p:nvCxnSpPr>
        <p:spPr>
          <a:xfrm>
            <a:off x="6791138" y="5551880"/>
            <a:ext cx="0" cy="32012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688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688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18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688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188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688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188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688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188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688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188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688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188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688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188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688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188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688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188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688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  <p:bldP spid="30" grpId="0"/>
      <p:bldP spid="32" grpId="0"/>
      <p:bldP spid="33" grpId="0"/>
      <p:bldP spid="34" grpId="0"/>
      <p:bldP spid="21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3258</TotalTime>
  <Words>698</Words>
  <Application>Microsoft Office PowerPoint</Application>
  <PresentationFormat>Widescreen</PresentationFormat>
  <Paragraphs>162</Paragraphs>
  <Slides>26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Framework &amp; Social Media Policy</dc:title>
  <dc:creator>Hannah Barclay</dc:creator>
  <cp:lastModifiedBy>Greg Wolowich</cp:lastModifiedBy>
  <cp:revision>92</cp:revision>
  <dcterms:created xsi:type="dcterms:W3CDTF">2022-06-02T16:49:30Z</dcterms:created>
  <dcterms:modified xsi:type="dcterms:W3CDTF">2022-11-28T19:17:24Z</dcterms:modified>
</cp:coreProperties>
</file>