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4" r:id="rId2"/>
    <p:sldId id="261" r:id="rId3"/>
    <p:sldId id="279" r:id="rId4"/>
    <p:sldId id="269" r:id="rId5"/>
    <p:sldId id="273" r:id="rId6"/>
    <p:sldId id="266" r:id="rId7"/>
    <p:sldId id="297" r:id="rId8"/>
    <p:sldId id="308" r:id="rId9"/>
    <p:sldId id="311" r:id="rId10"/>
    <p:sldId id="315" r:id="rId11"/>
    <p:sldId id="309" r:id="rId12"/>
    <p:sldId id="320" r:id="rId13"/>
    <p:sldId id="312" r:id="rId14"/>
    <p:sldId id="318" r:id="rId15"/>
    <p:sldId id="317" r:id="rId16"/>
    <p:sldId id="322" r:id="rId17"/>
    <p:sldId id="323" r:id="rId18"/>
    <p:sldId id="328" r:id="rId19"/>
    <p:sldId id="329" r:id="rId20"/>
    <p:sldId id="330" r:id="rId21"/>
    <p:sldId id="334" r:id="rId22"/>
    <p:sldId id="337" r:id="rId23"/>
    <p:sldId id="332" r:id="rId24"/>
    <p:sldId id="34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C322"/>
    <a:srgbClr val="50B848"/>
    <a:srgbClr val="007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F19F2-1442-4D19-8E67-CC8ECFEBC680}" type="datetimeFigureOut">
              <a:rPr lang="en-CA" smtClean="0"/>
              <a:t>2022-12-21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1C5CD5-7443-4AFE-839B-D8095893FBC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314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876EF-2140-4EF8-A0F5-B57BC02EB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F2105C-BA07-49A7-8595-B28E6C9A7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89FB4-DEA7-4CC2-8949-5975C778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36B03-0234-4FFC-B039-31C05A1E81B2}" type="datetime1">
              <a:rPr lang="en-CA" smtClean="0"/>
              <a:t>2022-12-21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9B718-232B-4DAA-9D32-AA3BB56B6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015F4-15A0-442B-9655-0CEA7F02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4F59-2E8F-4658-90FC-53479895C07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1457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5F70B-B474-4357-9E7A-5487BC63C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20C1BE-B815-4C7E-8242-4477DA46D2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61137-9EB2-4411-B005-536E07213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BBD3-C4EE-4B45-BBB5-A22F07ADCE7F}" type="datetime1">
              <a:rPr lang="en-CA" smtClean="0"/>
              <a:t>2022-12-21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218E0-5447-4074-A80C-5500521A5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0B498-3742-4E12-862A-622A82843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4F59-2E8F-4658-90FC-53479895C07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7542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861337-47F3-475C-A658-927E620DA5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035A0E-54D0-4FE7-9A58-50E5C0C2E7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33E77-2E1C-4FC8-822C-45A9ED90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D10E2-2745-4BE3-B617-D9A3E6859756}" type="datetime1">
              <a:rPr lang="en-CA" smtClean="0"/>
              <a:t>2022-12-21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52892-59DA-4C09-965A-39A460C64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CDAB5-65B9-49C4-A733-D9A5FDCF5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4F59-2E8F-4658-90FC-53479895C07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9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F5A0D-3C0F-41FB-8143-569AB8E6B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932CC-78DD-4FF5-84ED-29F842BB6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77412-C49C-464A-B1B5-8D3ACE44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A319-3753-4FE1-A260-E0BEFFB79414}" type="datetime1">
              <a:rPr lang="en-CA" smtClean="0"/>
              <a:t>2022-12-21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D39C8-7A21-455E-BAA2-AFF4B10A5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41639-3348-4EFC-BCAC-D0FFB4F3D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4F59-2E8F-4658-90FC-53479895C07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062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6C07A-358D-418B-A779-DD67D2C21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AC8F2-F43C-48E0-B848-D9346A682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B3F82-E1A0-430D-BE9B-0EA8D8239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D6008-CC69-4652-90EF-9A31E26E066B}" type="datetime1">
              <a:rPr lang="en-CA" smtClean="0"/>
              <a:t>2022-12-21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51712-4FFF-40BD-8CA7-8AD446C76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8E3E3-C3F7-4DF4-8116-6589F28B8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4F59-2E8F-4658-90FC-53479895C07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9528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D77E2-4BA1-4D59-86BD-4D8581C41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E3EF0-51AE-43D9-858B-CB7712AC0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D71C8D-6756-4DCE-A2AD-AB4397AE1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15176-089D-444A-A705-847CD24E6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7FF9-2C01-4F24-8270-B9AF4375DF92}" type="datetime1">
              <a:rPr lang="en-CA" smtClean="0"/>
              <a:t>2022-12-21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72C6F0-8FD8-4899-BA42-A3AFC4C3E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A2645-7A98-4EAC-9B72-1300B2932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4F59-2E8F-4658-90FC-53479895C07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306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AB23D-52D8-4430-A433-83ACE7E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F316C-CFCD-4106-881F-06165715F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B5460E-7056-475A-963A-9623C0933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DFF40-5605-4806-9DE3-88D0B50935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E07CFB-96A0-469A-808D-78C12C2A64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F5F32F-B048-42CF-A606-F78D72F6E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621A0-ADBE-4D73-A2C4-6FC858E06240}" type="datetime1">
              <a:rPr lang="en-CA" smtClean="0"/>
              <a:t>2022-12-21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3F4CCE-8B37-4BDB-BA39-E02E36F04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5232B4-5D49-40EA-B3E4-A8C1FEB0B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4F59-2E8F-4658-90FC-53479895C07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8361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D863A-6894-4DD2-8F0D-4F1840C19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240696-A67B-4B2F-BE43-256EC0DD7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7257-2759-4AE8-9E6E-62F5DAB75DA1}" type="datetime1">
              <a:rPr lang="en-CA" smtClean="0"/>
              <a:t>2022-12-21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ACADB6-AEB9-479F-BEEF-31FCD2B1C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AB1C09-D38F-4864-89C0-0C5A1EDC7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4F59-2E8F-4658-90FC-53479895C07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5895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5FB1D8-20AA-41C0-B7E5-DA35B8705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0A325-ACB6-473F-B3AC-EA190A52277D}" type="datetime1">
              <a:rPr lang="en-CA" smtClean="0"/>
              <a:t>2022-12-21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E1C36E-AF3B-47C3-903D-BD815D99A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A6D2E-B35D-497B-A0D2-1923CFC9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4F59-2E8F-4658-90FC-53479895C07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3667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E3B4C-C1DD-4D92-9A13-1407A6315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DCBE3-80A2-46FB-955C-935877A21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EB47E7-8234-4752-8833-64F513AAE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10230E-0F49-42AC-ADB7-9DBD75987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AF77-41A9-48BB-964D-B3BEC8951C6A}" type="datetime1">
              <a:rPr lang="en-CA" smtClean="0"/>
              <a:t>2022-12-21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660CE0-7CE5-40D5-8D7B-B88F6DC32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A8226F-38DE-468F-AC1C-1D933828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4F59-2E8F-4658-90FC-53479895C07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4168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63D93-DF06-42D6-98B5-E03FD1012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8AFFA8-442C-49E4-BE36-2832B9B347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E7BA4-DF69-414B-94FA-BFAB7C373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6DBDC9-37B4-4A45-B602-5681D37F2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0251-3167-43F3-B8FC-500A21EE72BD}" type="datetime1">
              <a:rPr lang="en-CA" smtClean="0"/>
              <a:t>2022-12-21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2CD1A0-9915-474B-B0B1-782EB2ED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36035F-5E17-4EA3-B07C-E4E706D1A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4F59-2E8F-4658-90FC-53479895C07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5819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02F6E9-DEB6-46F0-B087-D80C338F4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C5626-785B-45F7-927B-056BD479F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332D9-1BD5-4176-A252-E955FC034A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E4808-6E7C-42E4-92F0-DAB9676710F4}" type="datetime1">
              <a:rPr lang="en-CA" smtClean="0"/>
              <a:t>2022-12-21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599AB-899C-4DD3-A0D8-ECF6FDDD3B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1AFAA-51D8-4A03-86A1-E2A426959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84F59-2E8F-4658-90FC-53479895C07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474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3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jpg"/><Relationship Id="rId4" Type="http://schemas.openxmlformats.org/officeDocument/2006/relationships/image" Target="../media/image7.png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4E66FF-A86C-4685-B488-D5B153820BB7}"/>
              </a:ext>
            </a:extLst>
          </p:cNvPr>
          <p:cNvSpPr/>
          <p:nvPr/>
        </p:nvSpPr>
        <p:spPr>
          <a:xfrm>
            <a:off x="5942037" y="0"/>
            <a:ext cx="6249963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C3E220-D394-47A9-B95D-5E5BAC0FD17A}"/>
              </a:ext>
            </a:extLst>
          </p:cNvPr>
          <p:cNvSpPr/>
          <p:nvPr/>
        </p:nvSpPr>
        <p:spPr>
          <a:xfrm rot="16200000">
            <a:off x="2005819" y="2921779"/>
            <a:ext cx="6857999" cy="1014437"/>
          </a:xfrm>
          <a:prstGeom prst="rect">
            <a:avLst/>
          </a:prstGeom>
          <a:solidFill>
            <a:srgbClr val="006BA6"/>
          </a:solidFill>
          <a:ln>
            <a:solidFill>
              <a:srgbClr val="2569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0F34AD8-8F89-4920-8182-1C92234CB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748" y="372677"/>
            <a:ext cx="1503778" cy="1265914"/>
          </a:xfrm>
          <a:prstGeom prst="rect">
            <a:avLst/>
          </a:prstGeom>
        </p:spPr>
      </p:pic>
      <p:pic>
        <p:nvPicPr>
          <p:cNvPr id="8" name="Picture 7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C44F696F-829D-48BA-A121-E33171D76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27600" cy="68732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DDA5AE-4C48-4F92-B31A-EBDABC15BA22}"/>
              </a:ext>
            </a:extLst>
          </p:cNvPr>
          <p:cNvSpPr/>
          <p:nvPr/>
        </p:nvSpPr>
        <p:spPr>
          <a:xfrm>
            <a:off x="6527775" y="2140095"/>
            <a:ext cx="5078486" cy="2235200"/>
          </a:xfrm>
          <a:prstGeom prst="rect">
            <a:avLst/>
          </a:prstGeom>
          <a:solidFill>
            <a:schemeClr val="bg1"/>
          </a:solidFill>
          <a:ln w="76200">
            <a:solidFill>
              <a:srgbClr val="006B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2F9949-51E9-4A90-A80E-C702A7427692}"/>
              </a:ext>
            </a:extLst>
          </p:cNvPr>
          <p:cNvSpPr txBox="1"/>
          <p:nvPr/>
        </p:nvSpPr>
        <p:spPr>
          <a:xfrm>
            <a:off x="6893641" y="2397945"/>
            <a:ext cx="4622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Council Orientation – Environmental Services and Source Water Protection</a:t>
            </a:r>
            <a:endParaRPr lang="en-CA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36B5E8-5592-4899-9A4A-11841BE12D41}"/>
              </a:ext>
            </a:extLst>
          </p:cNvPr>
          <p:cNvSpPr txBox="1"/>
          <p:nvPr/>
        </p:nvSpPr>
        <p:spPr>
          <a:xfrm>
            <a:off x="8885208" y="4876800"/>
            <a:ext cx="3001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Kyle Davis and Dino Masiero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225A81-4F14-481D-B8F8-7F83CEE67C40}"/>
              </a:ext>
            </a:extLst>
          </p:cNvPr>
          <p:cNvSpPr txBox="1"/>
          <p:nvPr/>
        </p:nvSpPr>
        <p:spPr>
          <a:xfrm>
            <a:off x="9418320" y="5266452"/>
            <a:ext cx="220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November 29, 2022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4819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69"/>
    </mc:Choice>
    <mc:Fallback xmlns="">
      <p:transition spd="slow" advTm="1096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0" y="0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678288-87B4-5D02-774C-716A275B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May 2000 – Seven people died and thousand became ill due to water contaminated by </a:t>
            </a:r>
            <a:r>
              <a:rPr lang="en-CA" sz="2000" b="1" dirty="0" err="1">
                <a:solidFill>
                  <a:srgbClr val="0078AE"/>
                </a:solidFill>
                <a:latin typeface="Calibri" panose="020F0502020204030204"/>
              </a:rPr>
              <a:t>e.coli</a:t>
            </a:r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 bacteria</a:t>
            </a:r>
          </a:p>
          <a:p>
            <a:pPr marL="0" indent="0">
              <a:buNone/>
            </a:pPr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Justice Dennis O’Connor, 2002, Report of the Walkerton Inquiry</a:t>
            </a:r>
          </a:p>
          <a:p>
            <a:pPr lvl="1">
              <a:buBlip>
                <a:blip r:embed="rId3"/>
              </a:buBlip>
            </a:pPr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121 Recommendations to safeguard public health through the provision of Safe Drinking Water including 22 recommendations related to Source Water Protection</a:t>
            </a:r>
          </a:p>
          <a:p>
            <a:pPr marL="0" indent="0">
              <a:buNone/>
            </a:pPr>
            <a:endParaRPr lang="en-CA" sz="2000" b="1" dirty="0">
              <a:solidFill>
                <a:srgbClr val="0078AE"/>
              </a:solidFill>
              <a:latin typeface="Calibri" panose="020F0502020204030204"/>
            </a:endParaRPr>
          </a:p>
          <a:p>
            <a:pPr marL="0" indent="0">
              <a:buNone/>
            </a:pPr>
            <a:endParaRPr lang="en-CA" sz="2000" b="1" dirty="0">
              <a:solidFill>
                <a:srgbClr val="0078AE"/>
              </a:solidFill>
              <a:latin typeface="Calibri" panose="020F0502020204030204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Water supply, treatment and distribution is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heavily regulated and subject to annual inspections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by the Ministry of the Environment, Conservation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and Parks (MECP).</a:t>
            </a:r>
          </a:p>
          <a:p>
            <a:pPr marL="0" indent="0">
              <a:buNone/>
            </a:pPr>
            <a:endParaRPr lang="en-CA" sz="2000" b="1" dirty="0">
              <a:solidFill>
                <a:srgbClr val="0078A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00349" y="448146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8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Walkerton Tragedy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srgbClr val="0078A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8A12256-C889-A976-D8DD-74004C05FBA0}"/>
              </a:ext>
            </a:extLst>
          </p:cNvPr>
          <p:cNvSpPr txBox="1">
            <a:spLocks/>
          </p:cNvSpPr>
          <p:nvPr/>
        </p:nvSpPr>
        <p:spPr>
          <a:xfrm>
            <a:off x="165099" y="6285080"/>
            <a:ext cx="3577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6284F59-2E8F-4658-90FC-53479895C07E}" type="slidenum">
              <a:rPr lang="en-CA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/>
              <a:t>10</a:t>
            </a:fld>
            <a:r>
              <a:rPr lang="en-CA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| </a:t>
            </a:r>
            <a:r>
              <a:rPr lang="en-CA"/>
              <a:t>Infrastructure Services – Environmental Services</a:t>
            </a:r>
            <a:endParaRPr lang="en-CA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043ABA-2A75-E331-CFE6-C30585895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5779" y="3704166"/>
            <a:ext cx="1758021" cy="24682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9E855A-80A9-A5E5-3743-F048E1C79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7690" y="3708748"/>
            <a:ext cx="1706294" cy="246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9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2"/>
    </mc:Choice>
    <mc:Fallback xmlns="">
      <p:transition spd="slow" advTm="1510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0" y="0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678288-87B4-5D02-774C-716A275B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/>
          <a:lstStyle/>
          <a:p>
            <a:pPr marL="0" indent="0">
              <a:buNone/>
            </a:pPr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Who is the Owner of the Drinking Water System?  </a:t>
            </a:r>
          </a:p>
          <a:p>
            <a:pPr lvl="1">
              <a:buBlip>
                <a:blip r:embed="rId3"/>
              </a:buBlip>
            </a:pPr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Members of Council and Municipal Officials who provide oversight and exercise decision making  </a:t>
            </a:r>
          </a:p>
          <a:p>
            <a:pPr lvl="1">
              <a:buBlip>
                <a:blip r:embed="rId3"/>
              </a:buBlip>
            </a:pPr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They must ensure the municipality meets all its regulatory requirements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srgbClr val="0078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an Owner and member of Municipal Council, you are encouraged to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srgbClr val="0078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Ask Questions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srgbClr val="0078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Informed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srgbClr val="0078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Vigilant</a:t>
            </a:r>
            <a:endParaRPr lang="en-CA" sz="2000" b="1" dirty="0">
              <a:solidFill>
                <a:srgbClr val="0078AE"/>
              </a:solidFill>
              <a:latin typeface="Calibri" panose="020F0502020204030204"/>
            </a:endParaRPr>
          </a:p>
          <a:p>
            <a:pPr marL="0" indent="0">
              <a:buNone/>
            </a:pPr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Who is the Operating Authority?  </a:t>
            </a:r>
          </a:p>
          <a:p>
            <a:pPr lvl="1">
              <a:buBlip>
                <a:blip r:embed="rId3"/>
              </a:buBlip>
            </a:pPr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The people who are responsible for the day to day operation of the drinking water system, namely staff of Environmental Services </a:t>
            </a:r>
          </a:p>
          <a:p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00349" y="448146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8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Duties of Owners and Operating Authorities 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srgbClr val="0078A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8A12256-C889-A976-D8DD-74004C05FBA0}"/>
              </a:ext>
            </a:extLst>
          </p:cNvPr>
          <p:cNvSpPr txBox="1">
            <a:spLocks/>
          </p:cNvSpPr>
          <p:nvPr/>
        </p:nvSpPr>
        <p:spPr>
          <a:xfrm>
            <a:off x="165099" y="6285080"/>
            <a:ext cx="3577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6284F59-2E8F-4658-90FC-53479895C07E}" type="slidenum">
              <a:rPr lang="en-CA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/>
              <a:t>11</a:t>
            </a:fld>
            <a:r>
              <a:rPr lang="en-CA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| </a:t>
            </a:r>
            <a:r>
              <a:rPr lang="en-CA"/>
              <a:t>Infrastructure Services – Environmental Services</a:t>
            </a:r>
            <a:endParaRPr lang="en-CA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296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61"/>
    </mc:Choice>
    <mc:Fallback xmlns="">
      <p:transition spd="slow" advTm="1466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0" y="0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678288-87B4-5D02-774C-716A275B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78AE"/>
                </a:solidFill>
                <a:latin typeface="Calibri" panose="020F0502020204030204"/>
              </a:rPr>
              <a:t>The Walkerton Inquiry recommended a quality management system for municipal drinking water systems.  The DWQMS approach emphasizes the importance of:</a:t>
            </a:r>
          </a:p>
          <a:p>
            <a:pPr>
              <a:buBlip>
                <a:blip r:embed="rId3"/>
              </a:buBlip>
            </a:pPr>
            <a:r>
              <a:rPr lang="en-US" sz="2000" b="1" dirty="0">
                <a:solidFill>
                  <a:srgbClr val="0078AE"/>
                </a:solidFill>
                <a:latin typeface="Calibri" panose="020F0502020204030204"/>
              </a:rPr>
              <a:t>a proactive and preventative approach to management strategies that identify and manage risks to public health</a:t>
            </a:r>
          </a:p>
          <a:p>
            <a:pPr>
              <a:buBlip>
                <a:blip r:embed="rId3"/>
              </a:buBlip>
            </a:pPr>
            <a:r>
              <a:rPr lang="en-US" sz="2000" b="1" dirty="0">
                <a:solidFill>
                  <a:srgbClr val="0078AE"/>
                </a:solidFill>
                <a:latin typeface="Calibri" panose="020F0502020204030204"/>
              </a:rPr>
              <a:t>establishing and documenting management procedures</a:t>
            </a:r>
          </a:p>
          <a:p>
            <a:pPr>
              <a:buBlip>
                <a:blip r:embed="rId3"/>
              </a:buBlip>
            </a:pPr>
            <a:r>
              <a:rPr lang="en-US" sz="2000" b="1" dirty="0">
                <a:solidFill>
                  <a:srgbClr val="0078AE"/>
                </a:solidFill>
                <a:latin typeface="Calibri" panose="020F0502020204030204"/>
              </a:rPr>
              <a:t>clearly identifying roles and responsibilities</a:t>
            </a:r>
          </a:p>
          <a:p>
            <a:pPr>
              <a:buBlip>
                <a:blip r:embed="rId3"/>
              </a:buBlip>
            </a:pPr>
            <a:r>
              <a:rPr lang="en-US" sz="2000" b="1" dirty="0">
                <a:solidFill>
                  <a:srgbClr val="0078AE"/>
                </a:solidFill>
                <a:latin typeface="Calibri" panose="020F0502020204030204"/>
              </a:rPr>
              <a:t>continual improvement of your management system </a:t>
            </a:r>
          </a:p>
          <a:p>
            <a:pPr>
              <a:buBlip>
                <a:blip r:embed="rId3"/>
              </a:buBlip>
            </a:pPr>
            <a:endParaRPr lang="en-US" sz="2000" b="1" dirty="0">
              <a:solidFill>
                <a:srgbClr val="0078AE"/>
              </a:solidFill>
              <a:latin typeface="Calibri" panose="020F0502020204030204"/>
            </a:endParaRPr>
          </a:p>
          <a:p>
            <a:pPr>
              <a:buBlip>
                <a:blip r:embed="rId3"/>
              </a:buBlip>
            </a:pPr>
            <a:r>
              <a:rPr lang="en-US" sz="2000" b="1" dirty="0">
                <a:solidFill>
                  <a:srgbClr val="0078AE"/>
                </a:solidFill>
                <a:latin typeface="Calibri" panose="020F0502020204030204"/>
              </a:rPr>
              <a:t>Further information and training on the Township DWQMS will be presented to Council in future Committee of the Whole meetings.</a:t>
            </a:r>
          </a:p>
          <a:p>
            <a:pPr>
              <a:buBlip>
                <a:blip r:embed="rId3"/>
              </a:buBlip>
            </a:pPr>
            <a:endParaRPr lang="en-US" sz="2000" b="1" dirty="0">
              <a:solidFill>
                <a:srgbClr val="0078AE"/>
              </a:solidFill>
              <a:latin typeface="Calibri" panose="020F0502020204030204"/>
            </a:endParaRPr>
          </a:p>
          <a:p>
            <a:pPr>
              <a:buBlip>
                <a:blip r:embed="rId3"/>
              </a:buBlip>
            </a:pPr>
            <a:endParaRPr lang="en-US" sz="2000" b="1" dirty="0">
              <a:solidFill>
                <a:srgbClr val="0078A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00349" y="448146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8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Drinking Water Quality Management System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srgbClr val="0078A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8A12256-C889-A976-D8DD-74004C05FBA0}"/>
              </a:ext>
            </a:extLst>
          </p:cNvPr>
          <p:cNvSpPr txBox="1">
            <a:spLocks/>
          </p:cNvSpPr>
          <p:nvPr/>
        </p:nvSpPr>
        <p:spPr>
          <a:xfrm>
            <a:off x="165099" y="6285080"/>
            <a:ext cx="3577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6284F59-2E8F-4658-90FC-53479895C07E}" type="slidenum">
              <a:rPr lang="en-CA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/>
              <a:t>12</a:t>
            </a:fld>
            <a:r>
              <a:rPr lang="en-CA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| </a:t>
            </a:r>
            <a:r>
              <a:rPr lang="en-CA"/>
              <a:t>Infrastructure Services – Environmental Services</a:t>
            </a:r>
            <a:endParaRPr lang="en-CA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4535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40"/>
    </mc:Choice>
    <mc:Fallback xmlns="">
      <p:transition spd="slow" advTm="2244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0" y="0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00349" y="448146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78AE"/>
                </a:solidFill>
                <a:latin typeface="Calibri" panose="020F0502020204030204"/>
              </a:rPr>
              <a:t>Safe Drinking Water Act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srgbClr val="0078A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8A12256-C889-A976-D8DD-74004C05FBA0}"/>
              </a:ext>
            </a:extLst>
          </p:cNvPr>
          <p:cNvSpPr txBox="1">
            <a:spLocks/>
          </p:cNvSpPr>
          <p:nvPr/>
        </p:nvSpPr>
        <p:spPr>
          <a:xfrm>
            <a:off x="165099" y="6285080"/>
            <a:ext cx="3577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6284F59-2E8F-4658-90FC-53479895C07E}" type="slidenum">
              <a:rPr lang="en-CA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/>
              <a:t>13</a:t>
            </a:fld>
            <a:r>
              <a:rPr lang="en-CA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| </a:t>
            </a:r>
            <a:r>
              <a:rPr lang="en-CA"/>
              <a:t>Infrastructure Services – Environmental Services</a:t>
            </a:r>
            <a:endParaRPr lang="en-CA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790221-8BF2-77C6-91DA-45DCF8F7079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Owners of drinking water systems must ensure the operating authority is complying with the SDWA, and in cases where it is not, take reasonable steps to ensure they do.</a:t>
            </a:r>
          </a:p>
          <a:p>
            <a:pPr marL="0" indent="0">
              <a:buNone/>
            </a:pPr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How?</a:t>
            </a:r>
          </a:p>
          <a:p>
            <a:pPr lvl="1">
              <a:buBlip>
                <a:blip r:embed="rId3"/>
              </a:buBlip>
            </a:pPr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Exercise care and diligence</a:t>
            </a:r>
          </a:p>
          <a:p>
            <a:pPr lvl="1">
              <a:buBlip>
                <a:blip r:embed="rId3"/>
              </a:buBlip>
            </a:pPr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Act honestly, competently and with integrity</a:t>
            </a:r>
          </a:p>
          <a:p>
            <a:pPr lvl="1">
              <a:buBlip>
                <a:blip r:embed="rId3"/>
              </a:buBlip>
            </a:pPr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Attend Statutory Standard of Care training</a:t>
            </a:r>
          </a:p>
          <a:p>
            <a:pPr lvl="1">
              <a:buBlip>
                <a:blip r:embed="rId3"/>
              </a:buBlip>
            </a:pPr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Review and understand Quality Management System Communication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5F3A52B4-7883-78D6-897D-A7865DE948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5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1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41"/>
    </mc:Choice>
    <mc:Fallback xmlns="">
      <p:transition spd="slow" advTm="2764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0" y="0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828DEC-8A2E-B878-3BC3-D18238A1F6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71700" y="1554956"/>
            <a:ext cx="7848600" cy="44386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00349" y="448146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8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Wastewater (Sanitary) and Storm Water Systems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srgbClr val="0078A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8A12256-C889-A976-D8DD-74004C05FBA0}"/>
              </a:ext>
            </a:extLst>
          </p:cNvPr>
          <p:cNvSpPr txBox="1">
            <a:spLocks/>
          </p:cNvSpPr>
          <p:nvPr/>
        </p:nvSpPr>
        <p:spPr>
          <a:xfrm>
            <a:off x="165099" y="6285080"/>
            <a:ext cx="3577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6284F59-2E8F-4658-90FC-53479895C07E}" type="slidenum">
              <a:rPr lang="en-CA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/>
              <a:t>14</a:t>
            </a:fld>
            <a:r>
              <a:rPr lang="en-CA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| </a:t>
            </a:r>
            <a:r>
              <a:rPr lang="en-CA"/>
              <a:t>Infrastructure Services – Environmental Services</a:t>
            </a:r>
            <a:endParaRPr lang="en-CA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2049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0"/>
    </mc:Choice>
    <mc:Fallback xmlns="">
      <p:transition spd="slow" advTm="1083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0" y="0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678288-87B4-5D02-774C-716A275B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/>
          <a:lstStyle/>
          <a:p>
            <a:pPr marL="457200" lvl="1" indent="0">
              <a:buNone/>
            </a:pPr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Two wastewater treatment plants (WWTPs)</a:t>
            </a:r>
          </a:p>
          <a:p>
            <a:pPr lvl="2">
              <a:buBlip>
                <a:blip r:embed="rId3"/>
              </a:buBlip>
            </a:pPr>
            <a:r>
              <a:rPr lang="en-CA" b="1" dirty="0">
                <a:solidFill>
                  <a:srgbClr val="0078AE"/>
                </a:solidFill>
                <a:latin typeface="Calibri" panose="020F0502020204030204"/>
              </a:rPr>
              <a:t>Fergus WWTP</a:t>
            </a:r>
          </a:p>
          <a:p>
            <a:pPr lvl="2">
              <a:buBlip>
                <a:blip r:embed="rId3"/>
              </a:buBlip>
            </a:pPr>
            <a:r>
              <a:rPr lang="en-CA" b="1" dirty="0">
                <a:solidFill>
                  <a:srgbClr val="0078AE"/>
                </a:solidFill>
                <a:latin typeface="Calibri" panose="020F0502020204030204"/>
              </a:rPr>
              <a:t>Elora WWTP</a:t>
            </a:r>
          </a:p>
          <a:p>
            <a:pPr marL="457200" lvl="1" indent="0">
              <a:buNone/>
            </a:pPr>
            <a:endParaRPr lang="en-CA" sz="2000" b="1" dirty="0">
              <a:solidFill>
                <a:srgbClr val="0078AE"/>
              </a:solidFill>
              <a:latin typeface="Calibri" panose="020F0502020204030204"/>
            </a:endParaRPr>
          </a:p>
          <a:p>
            <a:pPr marL="457200" lvl="1" indent="0">
              <a:buNone/>
            </a:pPr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Wastewater (sanitary) collection systems</a:t>
            </a:r>
          </a:p>
          <a:p>
            <a:pPr lvl="2">
              <a:buBlip>
                <a:blip r:embed="rId3"/>
              </a:buBlip>
            </a:pPr>
            <a:r>
              <a:rPr lang="en-CA" b="1" dirty="0">
                <a:solidFill>
                  <a:srgbClr val="0078AE"/>
                </a:solidFill>
                <a:latin typeface="Calibri" panose="020F0502020204030204"/>
              </a:rPr>
              <a:t>Elora &amp; Fergus</a:t>
            </a:r>
          </a:p>
          <a:p>
            <a:pPr lvl="2">
              <a:buBlip>
                <a:blip r:embed="rId3"/>
              </a:buBlip>
            </a:pPr>
            <a:r>
              <a:rPr lang="en-CA" b="1" dirty="0">
                <a:solidFill>
                  <a:srgbClr val="0078AE"/>
                </a:solidFill>
                <a:latin typeface="Calibri" panose="020F0502020204030204"/>
              </a:rPr>
              <a:t>117 km of gravity sewer</a:t>
            </a:r>
          </a:p>
          <a:p>
            <a:pPr lvl="2">
              <a:buBlip>
                <a:blip r:embed="rId3"/>
              </a:buBlip>
            </a:pPr>
            <a:r>
              <a:rPr lang="en-CA" b="1" dirty="0">
                <a:solidFill>
                  <a:srgbClr val="0078AE"/>
                </a:solidFill>
                <a:latin typeface="Calibri" panose="020F0502020204030204"/>
              </a:rPr>
              <a:t>6 Sewage Pumping Stations (plus 2 operating agreements</a:t>
            </a:r>
            <a:r>
              <a:rPr lang="en-CA" b="1" dirty="0">
                <a:solidFill>
                  <a:srgbClr val="0078AE"/>
                </a:solidFill>
              </a:rPr>
              <a:t>) </a:t>
            </a:r>
          </a:p>
          <a:p>
            <a:pPr lvl="2">
              <a:buBlip>
                <a:blip r:embed="rId3"/>
              </a:buBlip>
            </a:pPr>
            <a:r>
              <a:rPr lang="en-CA" b="1" dirty="0">
                <a:solidFill>
                  <a:srgbClr val="0078AE"/>
                </a:solidFill>
              </a:rPr>
              <a:t>2.1 km of Sewage Pumping Station </a:t>
            </a:r>
            <a:r>
              <a:rPr lang="en-CA" b="1" dirty="0" err="1">
                <a:solidFill>
                  <a:srgbClr val="0078AE"/>
                </a:solidFill>
              </a:rPr>
              <a:t>forcemain</a:t>
            </a:r>
            <a:endParaRPr lang="en-CA" b="1" dirty="0">
              <a:solidFill>
                <a:srgbClr val="0078AE"/>
              </a:solidFill>
            </a:endParaRPr>
          </a:p>
          <a:p>
            <a:pPr lvl="2">
              <a:buBlip>
                <a:blip r:embed="rId3"/>
              </a:buBlip>
            </a:pPr>
            <a:r>
              <a:rPr lang="en-CA" b="1" dirty="0">
                <a:solidFill>
                  <a:srgbClr val="0078AE"/>
                </a:solidFill>
              </a:rPr>
              <a:t>Salem Low Pressure Sanitary System (LPS)</a:t>
            </a:r>
          </a:p>
          <a:p>
            <a:pPr lvl="2">
              <a:buBlip>
                <a:blip r:embed="rId3"/>
              </a:buBlip>
            </a:pPr>
            <a:r>
              <a:rPr lang="en-CA" b="1" dirty="0">
                <a:solidFill>
                  <a:srgbClr val="0078AE"/>
                </a:solidFill>
              </a:rPr>
              <a:t>200+ Grinder Pumps in Salem</a:t>
            </a:r>
          </a:p>
          <a:p>
            <a:pPr lvl="2">
              <a:buBlip>
                <a:blip r:embed="rId3"/>
              </a:buBlip>
            </a:pPr>
            <a:r>
              <a:rPr lang="en-CA" b="1" dirty="0">
                <a:solidFill>
                  <a:srgbClr val="0078AE"/>
                </a:solidFill>
              </a:rPr>
              <a:t>8.0 km of LPS </a:t>
            </a:r>
            <a:r>
              <a:rPr lang="en-CA" b="1" dirty="0" err="1">
                <a:solidFill>
                  <a:srgbClr val="0078AE"/>
                </a:solidFill>
              </a:rPr>
              <a:t>forcemain</a:t>
            </a:r>
            <a:endParaRPr lang="en-CA" b="1" dirty="0">
              <a:solidFill>
                <a:srgbClr val="0078AE"/>
              </a:solidFill>
            </a:endParaRPr>
          </a:p>
          <a:p>
            <a:pPr lvl="2">
              <a:buBlip>
                <a:blip r:embed="rId3"/>
              </a:buBlip>
            </a:pPr>
            <a:endParaRPr lang="en-CA" b="1" dirty="0">
              <a:solidFill>
                <a:srgbClr val="0078AE"/>
              </a:solidFill>
            </a:endParaRPr>
          </a:p>
          <a:p>
            <a:pPr lvl="2">
              <a:buBlip>
                <a:blip r:embed="rId3"/>
              </a:buBlip>
            </a:pPr>
            <a:endParaRPr lang="en-CA" b="1" dirty="0">
              <a:solidFill>
                <a:srgbClr val="0078AE"/>
              </a:solidFill>
              <a:latin typeface="Calibri" panose="020F0502020204030204"/>
            </a:endParaRPr>
          </a:p>
          <a:p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00349" y="448146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8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Wastewater System Overview – Sanitary  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srgbClr val="0078A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8A12256-C889-A976-D8DD-74004C05FBA0}"/>
              </a:ext>
            </a:extLst>
          </p:cNvPr>
          <p:cNvSpPr txBox="1">
            <a:spLocks/>
          </p:cNvSpPr>
          <p:nvPr/>
        </p:nvSpPr>
        <p:spPr>
          <a:xfrm>
            <a:off x="165099" y="6285080"/>
            <a:ext cx="3577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6284F59-2E8F-4658-90FC-53479895C07E}" type="slidenum">
              <a:rPr lang="en-CA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/>
              <a:t>15</a:t>
            </a:fld>
            <a:r>
              <a:rPr lang="en-CA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| </a:t>
            </a:r>
            <a:r>
              <a:rPr lang="en-CA"/>
              <a:t>Infrastructure Services – Environmental Services</a:t>
            </a:r>
            <a:endParaRPr lang="en-CA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9010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71"/>
    </mc:Choice>
    <mc:Fallback xmlns="">
      <p:transition spd="slow" advTm="1617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0" y="0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678288-87B4-5D02-774C-716A275B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78AE"/>
                </a:solidFill>
              </a:rPr>
              <a:t>The original facility was built in 1961, with a major expansion in 1989 and minor upgrades in 2000</a:t>
            </a:r>
          </a:p>
          <a:p>
            <a:r>
              <a:rPr lang="en-US" sz="2400" b="1" dirty="0">
                <a:solidFill>
                  <a:srgbClr val="0078AE"/>
                </a:solidFill>
              </a:rPr>
              <a:t>Design flow (avg. daily) = 8,000 m3/day </a:t>
            </a:r>
          </a:p>
          <a:p>
            <a:r>
              <a:rPr lang="en-US" sz="2400" b="1" dirty="0">
                <a:solidFill>
                  <a:srgbClr val="0078AE"/>
                </a:solidFill>
              </a:rPr>
              <a:t>Average Daily actual is 4,000 m3/day </a:t>
            </a:r>
          </a:p>
          <a:p>
            <a:r>
              <a:rPr lang="en-US" sz="2400" b="1" dirty="0">
                <a:solidFill>
                  <a:srgbClr val="0078AE"/>
                </a:solidFill>
              </a:rPr>
              <a:t>Treatment is achieved through conventional processes comprised of:</a:t>
            </a:r>
          </a:p>
          <a:p>
            <a:pPr lvl="1"/>
            <a:r>
              <a:rPr lang="en-US" b="1" dirty="0">
                <a:solidFill>
                  <a:srgbClr val="0078AE"/>
                </a:solidFill>
              </a:rPr>
              <a:t>Preliminary treatment mechanical bar screening and aerated grit removal. </a:t>
            </a:r>
          </a:p>
          <a:p>
            <a:pPr lvl="1"/>
            <a:r>
              <a:rPr lang="en-US" b="1" dirty="0">
                <a:solidFill>
                  <a:srgbClr val="0078AE"/>
                </a:solidFill>
              </a:rPr>
              <a:t>Primary treatment of two primary clarifiers with raw sludge and scum removal. </a:t>
            </a:r>
          </a:p>
          <a:p>
            <a:pPr lvl="1"/>
            <a:r>
              <a:rPr lang="en-US" b="1" dirty="0">
                <a:solidFill>
                  <a:srgbClr val="0078AE"/>
                </a:solidFill>
              </a:rPr>
              <a:t>Secondary treatment through two aeration tanks and two secondary clarifiers. </a:t>
            </a:r>
          </a:p>
          <a:p>
            <a:pPr lvl="1"/>
            <a:r>
              <a:rPr lang="en-US" b="1" dirty="0">
                <a:solidFill>
                  <a:srgbClr val="0078AE"/>
                </a:solidFill>
              </a:rPr>
              <a:t>Tertiary treatment from two sand filters.</a:t>
            </a:r>
          </a:p>
          <a:p>
            <a:pPr lvl="1"/>
            <a:r>
              <a:rPr lang="en-US" b="1" dirty="0">
                <a:solidFill>
                  <a:srgbClr val="0078AE"/>
                </a:solidFill>
              </a:rPr>
              <a:t>Seasonal disinfection (May 1 to September 30) by an ultraviolet light system (U/V).</a:t>
            </a:r>
          </a:p>
          <a:p>
            <a:pPr lvl="1"/>
            <a:r>
              <a:rPr lang="en-US" b="1" dirty="0">
                <a:solidFill>
                  <a:srgbClr val="0078AE"/>
                </a:solidFill>
              </a:rPr>
              <a:t>Treated water is discharged to the Grand River.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00349" y="448146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1" dirty="0">
                <a:solidFill>
                  <a:srgbClr val="0078AE"/>
                </a:solidFill>
              </a:rPr>
              <a:t>Fergus Wastewater Treatment Plant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srgbClr val="0078A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8A12256-C889-A976-D8DD-74004C05FBA0}"/>
              </a:ext>
            </a:extLst>
          </p:cNvPr>
          <p:cNvSpPr txBox="1">
            <a:spLocks/>
          </p:cNvSpPr>
          <p:nvPr/>
        </p:nvSpPr>
        <p:spPr>
          <a:xfrm>
            <a:off x="165099" y="6285080"/>
            <a:ext cx="3577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6284F59-2E8F-4658-90FC-53479895C07E}" type="slidenum">
              <a:rPr lang="en-CA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/>
              <a:t>16</a:t>
            </a:fld>
            <a:r>
              <a:rPr lang="en-CA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| </a:t>
            </a:r>
            <a:r>
              <a:rPr lang="en-CA"/>
              <a:t>Infrastructure Services – Environmental Services</a:t>
            </a:r>
            <a:endParaRPr lang="en-CA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7701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80"/>
    </mc:Choice>
    <mc:Fallback xmlns="">
      <p:transition spd="slow" advTm="1638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0" y="0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678288-87B4-5D02-774C-716A275B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/>
          <a:lstStyle/>
          <a:p>
            <a:pPr lvl="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8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Residual (sludge) management is completed through a primary and secondary digester which processes residual to an acceptable state and volume that can be then land applied under the Nutrient Management </a:t>
            </a:r>
            <a:r>
              <a:rPr lang="en-US" sz="2400" b="1" dirty="0">
                <a:solidFill>
                  <a:srgbClr val="0078AE"/>
                </a:solidFill>
              </a:rPr>
              <a:t>Act. There are three biosolids tanks to provide storage when land application is not possible (December 1</a:t>
            </a:r>
            <a:r>
              <a:rPr lang="en-US" sz="2400" b="1" baseline="30000" dirty="0">
                <a:solidFill>
                  <a:srgbClr val="0078AE"/>
                </a:solidFill>
              </a:rPr>
              <a:t>st</a:t>
            </a:r>
            <a:r>
              <a:rPr lang="en-US" sz="2400" b="1" dirty="0">
                <a:solidFill>
                  <a:srgbClr val="0078AE"/>
                </a:solidFill>
              </a:rPr>
              <a:t> to April 1</a:t>
            </a:r>
            <a:r>
              <a:rPr lang="en-US" sz="2400" b="1" baseline="30000" dirty="0">
                <a:solidFill>
                  <a:srgbClr val="0078AE"/>
                </a:solidFill>
              </a:rPr>
              <a:t>st</a:t>
            </a:r>
            <a:r>
              <a:rPr lang="en-US" sz="2400" b="1" dirty="0">
                <a:solidFill>
                  <a:srgbClr val="0078AE"/>
                </a:solidFill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8A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8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by-product of the digestion process is methane gas.  The new </a:t>
            </a:r>
            <a:r>
              <a:rPr lang="en-US" sz="2400" b="1" dirty="0">
                <a:solidFill>
                  <a:srgbClr val="0078AE"/>
                </a:solidFill>
              </a:rPr>
              <a:t>digester roof captures methane gas to be redirected to a boiler.  This energy recovery is used to heat filter and digester buildings.  It also is used to heat wastewater residual (sludge) to aid in the final stage of process.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8A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00349" y="448146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78AE"/>
                </a:solidFill>
              </a:rPr>
              <a:t>Fergus Wastewater Treatment Plant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srgbClr val="0078A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8A12256-C889-A976-D8DD-74004C05FBA0}"/>
              </a:ext>
            </a:extLst>
          </p:cNvPr>
          <p:cNvSpPr txBox="1">
            <a:spLocks/>
          </p:cNvSpPr>
          <p:nvPr/>
        </p:nvSpPr>
        <p:spPr>
          <a:xfrm>
            <a:off x="165099" y="6285080"/>
            <a:ext cx="3577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6284F59-2E8F-4658-90FC-53479895C07E}" type="slidenum">
              <a:rPr lang="en-CA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/>
              <a:t>17</a:t>
            </a:fld>
            <a:r>
              <a:rPr lang="en-CA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| </a:t>
            </a:r>
            <a:r>
              <a:rPr lang="en-CA"/>
              <a:t>Infrastructure Services – Environmental Services</a:t>
            </a:r>
            <a:endParaRPr lang="en-CA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9234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78"/>
    </mc:Choice>
    <mc:Fallback xmlns="">
      <p:transition spd="slow" advTm="1737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0" y="0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678288-87B4-5D02-774C-716A275B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b="1" dirty="0">
                <a:solidFill>
                  <a:srgbClr val="0078AE"/>
                </a:solidFill>
                <a:latin typeface="Calibri" panose="020F0502020204030204"/>
              </a:rPr>
              <a:t>The original plant was built in 1963 and a major expansion commissioned in 2014.</a:t>
            </a:r>
          </a:p>
          <a:p>
            <a:pPr lvl="1"/>
            <a:r>
              <a:rPr lang="en-CA" b="1" dirty="0">
                <a:solidFill>
                  <a:srgbClr val="0078AE"/>
                </a:solidFill>
                <a:latin typeface="Calibri" panose="020F0502020204030204"/>
              </a:rPr>
              <a:t>Rated capacity = 5,000 m3/day ,  average plant flow = 2,000 m3/day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78AE"/>
                </a:solidFill>
                <a:latin typeface="Calibri" panose="020F0502020204030204"/>
              </a:rPr>
              <a:t>Treatment is achieved through extended aeration process:</a:t>
            </a:r>
          </a:p>
          <a:p>
            <a:r>
              <a:rPr lang="en-US" sz="2400" b="1" dirty="0">
                <a:solidFill>
                  <a:srgbClr val="0078AE"/>
                </a:solidFill>
                <a:latin typeface="Calibri" panose="020F0502020204030204"/>
              </a:rPr>
              <a:t>preliminary treatment through a mechanical bar screen, a rag auger and aerated grit classification.</a:t>
            </a:r>
          </a:p>
          <a:p>
            <a:r>
              <a:rPr lang="en-US" sz="2400" b="1" dirty="0">
                <a:solidFill>
                  <a:srgbClr val="0078AE"/>
                </a:solidFill>
                <a:latin typeface="Calibri" panose="020F0502020204030204"/>
              </a:rPr>
              <a:t>Primary treatment is achieved through two aeration trains.</a:t>
            </a:r>
          </a:p>
          <a:p>
            <a:r>
              <a:rPr lang="en-US" sz="2400" b="1" dirty="0">
                <a:solidFill>
                  <a:srgbClr val="0078AE"/>
                </a:solidFill>
                <a:latin typeface="Calibri" panose="020F0502020204030204"/>
              </a:rPr>
              <a:t>Secondary treatment is achieved through three secondary clarifiers. </a:t>
            </a:r>
          </a:p>
          <a:p>
            <a:r>
              <a:rPr lang="en-US" sz="2400" b="1" dirty="0">
                <a:solidFill>
                  <a:srgbClr val="0078AE"/>
                </a:solidFill>
                <a:latin typeface="Calibri" panose="020F0502020204030204"/>
              </a:rPr>
              <a:t>Tertiary treatment is achieved through two sand gravity filters and ultraviolet (UV) disinfection.</a:t>
            </a:r>
          </a:p>
          <a:p>
            <a:r>
              <a:rPr lang="en-US" sz="2400" b="1" dirty="0">
                <a:solidFill>
                  <a:srgbClr val="0078AE"/>
                </a:solidFill>
                <a:latin typeface="Calibri" panose="020F0502020204030204"/>
              </a:rPr>
              <a:t>Treated water is discharged to the Grand River.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00349" y="448146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8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Elora Wastewater Treatment Plant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srgbClr val="0078A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8A12256-C889-A976-D8DD-74004C05FBA0}"/>
              </a:ext>
            </a:extLst>
          </p:cNvPr>
          <p:cNvSpPr txBox="1">
            <a:spLocks/>
          </p:cNvSpPr>
          <p:nvPr/>
        </p:nvSpPr>
        <p:spPr>
          <a:xfrm>
            <a:off x="165099" y="6285080"/>
            <a:ext cx="3577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6284F59-2E8F-4658-90FC-53479895C07E}" type="slidenum">
              <a:rPr lang="en-CA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/>
              <a:t>18</a:t>
            </a:fld>
            <a:r>
              <a:rPr lang="en-CA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| </a:t>
            </a:r>
            <a:r>
              <a:rPr lang="en-CA"/>
              <a:t>Infrastructure Services – Environmental Services</a:t>
            </a:r>
            <a:endParaRPr lang="en-CA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232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1"/>
    </mc:Choice>
    <mc:Fallback xmlns="">
      <p:transition spd="slow" advTm="853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0" y="0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678288-87B4-5D02-774C-716A275B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078AE"/>
                </a:solidFill>
                <a:latin typeface="Calibri" panose="020F0502020204030204"/>
              </a:rPr>
              <a:t>Residual (sludge) management is completed through a </a:t>
            </a:r>
            <a:r>
              <a:rPr lang="en-US" sz="2800" b="1" dirty="0" err="1">
                <a:solidFill>
                  <a:srgbClr val="0078AE"/>
                </a:solidFill>
                <a:latin typeface="Calibri" panose="020F0502020204030204"/>
              </a:rPr>
              <a:t>Lystek</a:t>
            </a:r>
            <a:r>
              <a:rPr lang="en-US" sz="2800" b="1" dirty="0">
                <a:solidFill>
                  <a:srgbClr val="0078AE"/>
                </a:solidFill>
                <a:latin typeface="Calibri" panose="020F0502020204030204"/>
              </a:rPr>
              <a:t> treatment system.</a:t>
            </a:r>
          </a:p>
          <a:p>
            <a:pPr lvl="1"/>
            <a:r>
              <a:rPr lang="en-US" b="1" dirty="0">
                <a:solidFill>
                  <a:srgbClr val="0078AE"/>
                </a:solidFill>
                <a:latin typeface="Calibri" panose="020F0502020204030204"/>
              </a:rPr>
              <a:t>Sludge is processed through a combination of heat, chemical addition and high shear mixing.  </a:t>
            </a:r>
          </a:p>
          <a:p>
            <a:pPr lvl="1"/>
            <a:r>
              <a:rPr lang="en-US" b="1" dirty="0">
                <a:solidFill>
                  <a:srgbClr val="0078AE"/>
                </a:solidFill>
                <a:latin typeface="Calibri" panose="020F0502020204030204"/>
              </a:rPr>
              <a:t>The final product is a fertilizer (</a:t>
            </a:r>
            <a:r>
              <a:rPr lang="en-US" b="1" dirty="0" err="1">
                <a:solidFill>
                  <a:srgbClr val="0078AE"/>
                </a:solidFill>
                <a:latin typeface="Calibri" panose="020F0502020204030204"/>
              </a:rPr>
              <a:t>LysteGro</a:t>
            </a:r>
            <a:r>
              <a:rPr lang="en-US" b="1" dirty="0">
                <a:solidFill>
                  <a:srgbClr val="0078AE"/>
                </a:solidFill>
                <a:latin typeface="Calibri" panose="020F0502020204030204"/>
              </a:rPr>
              <a:t>) that is certified through the Canadian Food Inspection Agency which is land applied.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8AE"/>
                </a:solidFill>
                <a:latin typeface="Calibri" panose="020F0502020204030204"/>
              </a:rPr>
              <a:t>BIOREM odour control process treats air exhausted from the i</a:t>
            </a:r>
            <a:r>
              <a:rPr lang="en-US" b="1" dirty="0">
                <a:solidFill>
                  <a:srgbClr val="0078AE"/>
                </a:solidFill>
              </a:rPr>
              <a:t>nfluent building and the biosolids storage tanks</a:t>
            </a:r>
            <a:r>
              <a:rPr lang="en-US" b="1" dirty="0">
                <a:solidFill>
                  <a:srgbClr val="0078AE"/>
                </a:solidFill>
                <a:latin typeface="Calibri" panose="020F0502020204030204"/>
              </a:rPr>
              <a:t>. </a:t>
            </a:r>
          </a:p>
          <a:p>
            <a:pPr lvl="1"/>
            <a:r>
              <a:rPr lang="en-US" b="1" dirty="0">
                <a:solidFill>
                  <a:srgbClr val="0078AE"/>
                </a:solidFill>
                <a:latin typeface="Calibri" panose="020F0502020204030204"/>
              </a:rPr>
              <a:t>BIOREM uses a synthetic filter media and carbon adsorption units.</a:t>
            </a:r>
          </a:p>
          <a:p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00349" y="448146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8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Elora Wastewater Treatment Plant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srgbClr val="0078A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8A12256-C889-A976-D8DD-74004C05FBA0}"/>
              </a:ext>
            </a:extLst>
          </p:cNvPr>
          <p:cNvSpPr txBox="1">
            <a:spLocks/>
          </p:cNvSpPr>
          <p:nvPr/>
        </p:nvSpPr>
        <p:spPr>
          <a:xfrm>
            <a:off x="165099" y="6285080"/>
            <a:ext cx="3577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6284F59-2E8F-4658-90FC-53479895C07E}" type="slidenum">
              <a:rPr lang="en-CA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/>
              <a:t>19</a:t>
            </a:fld>
            <a:r>
              <a:rPr lang="en-CA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| </a:t>
            </a:r>
            <a:r>
              <a:rPr lang="en-CA"/>
              <a:t>Infrastructure Services – Environmental Services</a:t>
            </a:r>
            <a:endParaRPr lang="en-CA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9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70"/>
    </mc:Choice>
    <mc:Fallback xmlns="">
      <p:transition spd="slow" advTm="2237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0" y="0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262C68-9670-70DA-B309-877480166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34D83CF-579A-6A62-600B-5E3BD1190115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378E53-820B-11E5-6FDE-31B494DF54D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B5DE-B926-4786-941F-021138D0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16284F59-2E8F-4658-90FC-53479895C07E}" type="slidenum">
              <a:rPr lang="en-CA" smtClean="0"/>
              <a:pPr algn="l"/>
              <a:t>2</a:t>
            </a:fld>
            <a:r>
              <a:rPr lang="en-CA" dirty="0"/>
              <a:t> | PowerPoint Title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00349" y="448146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8AE"/>
                </a:solidFill>
              </a:rPr>
              <a:t>Source Water Protection</a:t>
            </a:r>
            <a:endParaRPr lang="en-CA" sz="2000" b="1" dirty="0">
              <a:solidFill>
                <a:srgbClr val="0078AE"/>
              </a:solidFill>
            </a:endParaRPr>
          </a:p>
        </p:txBody>
      </p:sp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5FA2883B-5CE7-7F54-9613-615CAFA27F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083" y="887347"/>
            <a:ext cx="10599129" cy="596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2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0" y="0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678288-87B4-5D02-774C-716A275B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The Township owns and operates collections systems servicing both Fergus and Elora.  The system in comprised of:</a:t>
            </a:r>
            <a:endParaRPr lang="en-US" sz="2000" b="1" dirty="0">
              <a:solidFill>
                <a:srgbClr val="0078AE"/>
              </a:solidFill>
            </a:endParaRPr>
          </a:p>
          <a:p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117 km of wastewater (sewer) main</a:t>
            </a:r>
          </a:p>
          <a:p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1,643 maintenance holes</a:t>
            </a:r>
          </a:p>
          <a:p>
            <a:r>
              <a:rPr lang="en-US" sz="2000" b="1" dirty="0">
                <a:solidFill>
                  <a:srgbClr val="0078AE"/>
                </a:solidFill>
                <a:latin typeface="Calibri" panose="020F0502020204030204"/>
              </a:rPr>
              <a:t>8.0 km of LPS </a:t>
            </a:r>
            <a:r>
              <a:rPr lang="en-US" sz="2000" b="1" dirty="0" err="1">
                <a:solidFill>
                  <a:srgbClr val="0078AE"/>
                </a:solidFill>
                <a:latin typeface="Calibri" panose="020F0502020204030204"/>
              </a:rPr>
              <a:t>forcemain</a:t>
            </a:r>
            <a:endParaRPr lang="en-US" sz="2000" b="1" dirty="0">
              <a:solidFill>
                <a:srgbClr val="0078AE"/>
              </a:solidFill>
              <a:latin typeface="Calibri" panose="020F0502020204030204"/>
            </a:endParaRPr>
          </a:p>
          <a:p>
            <a:r>
              <a:rPr lang="en-US" sz="2000" b="1" dirty="0">
                <a:solidFill>
                  <a:srgbClr val="0078AE"/>
                </a:solidFill>
                <a:latin typeface="Calibri" panose="020F0502020204030204"/>
              </a:rPr>
              <a:t>8 sewage pumping stations</a:t>
            </a:r>
          </a:p>
          <a:p>
            <a:endParaRPr lang="en-US" sz="2000" b="1" dirty="0">
              <a:solidFill>
                <a:srgbClr val="0078AE"/>
              </a:solidFill>
              <a:latin typeface="Calibri" panose="020F0502020204030204"/>
            </a:endParaRPr>
          </a:p>
          <a:p>
            <a:pPr marL="0" indent="0">
              <a:buNone/>
            </a:pPr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Typical operation and maintenance performed by Wastewater Services includes:</a:t>
            </a:r>
          </a:p>
          <a:p>
            <a:pPr lvl="1"/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Sanitary sewer flushing.</a:t>
            </a:r>
          </a:p>
          <a:p>
            <a:pPr lvl="1"/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CCTV inspection (sewer camera).</a:t>
            </a:r>
          </a:p>
          <a:p>
            <a:pPr lvl="1"/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Maintenance hole inspection and repairs.</a:t>
            </a:r>
          </a:p>
          <a:p>
            <a:pPr lvl="1"/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Sanitary lateral and sewer main blockages/repairs.</a:t>
            </a:r>
          </a:p>
          <a:p>
            <a:pPr lvl="1"/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Flow monitoring.</a:t>
            </a:r>
          </a:p>
          <a:p>
            <a:pPr lvl="1"/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Sewer use bylaw monitoring.</a:t>
            </a:r>
          </a:p>
          <a:p>
            <a:endParaRPr lang="en-US" sz="2000" b="1" dirty="0">
              <a:solidFill>
                <a:srgbClr val="0078AE"/>
              </a:solidFill>
              <a:latin typeface="Calibri" panose="020F0502020204030204"/>
            </a:endParaRPr>
          </a:p>
          <a:p>
            <a:endParaRPr lang="en-US" sz="2000" b="1" dirty="0">
              <a:solidFill>
                <a:srgbClr val="0078A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00349" y="448146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8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Wastewater (Sanitary) Collection S</a:t>
            </a:r>
            <a:r>
              <a:rPr lang="en-US" sz="2000" b="1" dirty="0" err="1">
                <a:solidFill>
                  <a:srgbClr val="0078AE"/>
                </a:solidFill>
              </a:rPr>
              <a:t>ystem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srgbClr val="0078A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8A12256-C889-A976-D8DD-74004C05FBA0}"/>
              </a:ext>
            </a:extLst>
          </p:cNvPr>
          <p:cNvSpPr txBox="1">
            <a:spLocks/>
          </p:cNvSpPr>
          <p:nvPr/>
        </p:nvSpPr>
        <p:spPr>
          <a:xfrm>
            <a:off x="165099" y="6285080"/>
            <a:ext cx="3577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6284F59-2E8F-4658-90FC-53479895C07E}" type="slidenum">
              <a:rPr lang="en-CA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/>
              <a:t>20</a:t>
            </a:fld>
            <a:r>
              <a:rPr lang="en-CA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| </a:t>
            </a:r>
            <a:r>
              <a:rPr lang="en-CA"/>
              <a:t>Infrastructure Services – Environmental Services</a:t>
            </a:r>
            <a:endParaRPr lang="en-CA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2325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46"/>
    </mc:Choice>
    <mc:Fallback xmlns="">
      <p:transition spd="slow" advTm="1844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0" y="0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678288-87B4-5D02-774C-716A275B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4040295" cy="4805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78AE"/>
                </a:solidFill>
              </a:rPr>
              <a:t>Salem is serviced through a Low Pressure Sanitary System (LPS). </a:t>
            </a:r>
          </a:p>
          <a:p>
            <a:r>
              <a:rPr lang="en-US" sz="2000" b="1" dirty="0">
                <a:solidFill>
                  <a:srgbClr val="0078AE"/>
                </a:solidFill>
                <a:latin typeface="Calibri" panose="020F0502020204030204"/>
              </a:rPr>
              <a:t>The LPSS uses a small grinder pump located at each house to move wastewater through the sewage system. </a:t>
            </a:r>
          </a:p>
          <a:p>
            <a:r>
              <a:rPr lang="en-US" sz="2000" b="1" dirty="0">
                <a:solidFill>
                  <a:srgbClr val="0078AE"/>
                </a:solidFill>
              </a:rPr>
              <a:t>200+ grinder pumps conveys wastewater to the Elora WWTP.</a:t>
            </a:r>
          </a:p>
          <a:p>
            <a:r>
              <a:rPr lang="en-US" sz="2000" b="1" dirty="0">
                <a:solidFill>
                  <a:srgbClr val="0078AE"/>
                </a:solidFill>
              </a:rPr>
              <a:t>The LPSS has been used by the Township for over 40 years.</a:t>
            </a:r>
            <a:endParaRPr lang="en-CA" sz="2000" b="1" dirty="0">
              <a:solidFill>
                <a:srgbClr val="0078AE"/>
              </a:solidFill>
            </a:endParaRPr>
          </a:p>
          <a:p>
            <a:r>
              <a:rPr lang="en-US" sz="2000" b="1" dirty="0">
                <a:solidFill>
                  <a:srgbClr val="0078AE"/>
                </a:solidFill>
                <a:latin typeface="Calibri" panose="020F0502020204030204"/>
              </a:rPr>
              <a:t>This system is installed where gravity sewers are not cost effective or feasible.  </a:t>
            </a:r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00349" y="448146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8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Wastewater (Sanitary) Collection S</a:t>
            </a:r>
            <a:r>
              <a:rPr lang="en-US" sz="2000" b="1" dirty="0" err="1">
                <a:solidFill>
                  <a:srgbClr val="0078AE"/>
                </a:solidFill>
              </a:rPr>
              <a:t>ystem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srgbClr val="0078A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8A12256-C889-A976-D8DD-74004C05FBA0}"/>
              </a:ext>
            </a:extLst>
          </p:cNvPr>
          <p:cNvSpPr txBox="1">
            <a:spLocks/>
          </p:cNvSpPr>
          <p:nvPr/>
        </p:nvSpPr>
        <p:spPr>
          <a:xfrm>
            <a:off x="165099" y="6285080"/>
            <a:ext cx="3577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6284F59-2E8F-4658-90FC-53479895C07E}" type="slidenum">
              <a:rPr lang="en-CA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/>
              <a:t>21</a:t>
            </a:fld>
            <a:r>
              <a:rPr lang="en-CA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| </a:t>
            </a:r>
            <a:r>
              <a:rPr lang="en-CA"/>
              <a:t>Infrastructure Services – Environmental Services</a:t>
            </a:r>
            <a:endParaRPr lang="en-CA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33A216-233A-3AA8-7A0F-59FCBFD8D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599" y="1692455"/>
            <a:ext cx="6299201" cy="391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8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71"/>
    </mc:Choice>
    <mc:Fallback xmlns="">
      <p:transition spd="slow" advTm="1877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0" y="0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678288-87B4-5D02-774C-716A275B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>
            <a:normAutofit/>
          </a:bodyPr>
          <a:lstStyle/>
          <a:p>
            <a:endParaRPr lang="en-US" sz="2000" b="1" dirty="0">
              <a:solidFill>
                <a:srgbClr val="0078AE"/>
              </a:solidFill>
              <a:latin typeface="Calibri" panose="020F0502020204030204"/>
            </a:endParaRPr>
          </a:p>
          <a:p>
            <a:r>
              <a:rPr lang="en-US" sz="2000" b="1" dirty="0">
                <a:solidFill>
                  <a:srgbClr val="0078AE"/>
                </a:solidFill>
                <a:latin typeface="Calibri" panose="020F0502020204030204"/>
              </a:rPr>
              <a:t>147 km of Storm Main	</a:t>
            </a:r>
          </a:p>
          <a:p>
            <a:r>
              <a:rPr lang="en-US" sz="2000" b="1" dirty="0">
                <a:solidFill>
                  <a:srgbClr val="0078AE"/>
                </a:solidFill>
                <a:latin typeface="Calibri" panose="020F0502020204030204"/>
              </a:rPr>
              <a:t>26 Stormwater Management Areas	</a:t>
            </a:r>
          </a:p>
          <a:p>
            <a:r>
              <a:rPr lang="en-US" sz="2000" b="1" dirty="0">
                <a:solidFill>
                  <a:srgbClr val="0078AE"/>
                </a:solidFill>
                <a:latin typeface="Calibri" panose="020F0502020204030204"/>
              </a:rPr>
              <a:t>33 Retention Ponds</a:t>
            </a:r>
          </a:p>
          <a:p>
            <a:r>
              <a:rPr lang="en-US" sz="2000" b="1" dirty="0">
                <a:solidFill>
                  <a:srgbClr val="0078AE"/>
                </a:solidFill>
                <a:latin typeface="Calibri" panose="020F0502020204030204"/>
              </a:rPr>
              <a:t>4,331 Catch Basins	</a:t>
            </a:r>
          </a:p>
          <a:p>
            <a:r>
              <a:rPr lang="en-US" sz="2000" b="1" dirty="0">
                <a:solidFill>
                  <a:srgbClr val="0078AE"/>
                </a:solidFill>
                <a:latin typeface="Calibri" panose="020F0502020204030204"/>
              </a:rPr>
              <a:t>801 Storm Maintenance Holes	</a:t>
            </a:r>
          </a:p>
          <a:p>
            <a:r>
              <a:rPr lang="en-US" sz="2000" b="1" dirty="0">
                <a:solidFill>
                  <a:srgbClr val="0078AE"/>
                </a:solidFill>
                <a:latin typeface="Calibri" panose="020F0502020204030204"/>
              </a:rPr>
              <a:t>218 Inlet/Outlets	</a:t>
            </a:r>
          </a:p>
          <a:p>
            <a:r>
              <a:rPr lang="en-US" sz="2000" b="1" dirty="0">
                <a:solidFill>
                  <a:srgbClr val="0078AE"/>
                </a:solidFill>
                <a:latin typeface="Calibri" panose="020F0502020204030204"/>
              </a:rPr>
              <a:t>60 Outfalls</a:t>
            </a:r>
          </a:p>
          <a:p>
            <a:r>
              <a:rPr lang="en-US" sz="2000" b="1" dirty="0">
                <a:solidFill>
                  <a:srgbClr val="0078AE"/>
                </a:solidFill>
                <a:latin typeface="Calibri" panose="020F0502020204030204"/>
              </a:rPr>
              <a:t>14 Oil-Grit Separators</a:t>
            </a:r>
          </a:p>
          <a:p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00349" y="448146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1" dirty="0">
                <a:solidFill>
                  <a:srgbClr val="0078AE"/>
                </a:solidFill>
              </a:rPr>
              <a:t>Storm Water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8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 Overview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srgbClr val="0078A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8A12256-C889-A976-D8DD-74004C05FBA0}"/>
              </a:ext>
            </a:extLst>
          </p:cNvPr>
          <p:cNvSpPr txBox="1">
            <a:spLocks/>
          </p:cNvSpPr>
          <p:nvPr/>
        </p:nvSpPr>
        <p:spPr>
          <a:xfrm>
            <a:off x="165099" y="6285080"/>
            <a:ext cx="3577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6284F59-2E8F-4658-90FC-53479895C07E}" type="slidenum">
              <a:rPr lang="en-CA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/>
              <a:t>22</a:t>
            </a:fld>
            <a:r>
              <a:rPr lang="en-CA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| </a:t>
            </a:r>
            <a:r>
              <a:rPr lang="en-CA"/>
              <a:t>Infrastructure Services – Environmental Services</a:t>
            </a:r>
            <a:endParaRPr lang="en-CA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751C46-4ACD-A655-09A9-C11033038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222" y="2853544"/>
            <a:ext cx="5657578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69"/>
    </mc:Choice>
    <mc:Fallback xmlns="">
      <p:transition spd="slow" advTm="18469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0" y="0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678288-87B4-5D02-774C-716A275B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b="1" dirty="0">
                <a:solidFill>
                  <a:srgbClr val="0078AE"/>
                </a:solidFill>
                <a:latin typeface="Calibri" panose="020F0502020204030204"/>
              </a:rPr>
              <a:t>Trends of Note for the Sewage Collection Systems: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400" b="1" dirty="0">
                <a:solidFill>
                  <a:srgbClr val="0078AE"/>
                </a:solidFill>
                <a:latin typeface="Calibri" panose="020F0502020204030204"/>
              </a:rPr>
              <a:t>New and updated Sewer Use Bylaw program development and implementation.</a:t>
            </a:r>
          </a:p>
          <a:p>
            <a:pPr lvl="1"/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The new updated Sewer Use Bylaw was passed by Council in 2022.</a:t>
            </a:r>
          </a:p>
          <a:p>
            <a:pPr lvl="1"/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Updates and consolidates older bylaws and requirements.</a:t>
            </a:r>
          </a:p>
          <a:p>
            <a:pPr lvl="1"/>
            <a:r>
              <a:rPr lang="en-CA" sz="2000" b="1" dirty="0">
                <a:solidFill>
                  <a:srgbClr val="0078AE"/>
                </a:solidFill>
                <a:latin typeface="Calibri" panose="020F0502020204030204"/>
              </a:rPr>
              <a:t>Introduces industry standards recommended by the Canadian Council of Environmental Ministers.</a:t>
            </a:r>
          </a:p>
          <a:p>
            <a:pPr lvl="2"/>
            <a:endParaRPr lang="en-CA" b="1" dirty="0">
              <a:solidFill>
                <a:srgbClr val="0078AE"/>
              </a:solidFill>
              <a:latin typeface="Calibri" panose="020F0502020204030204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CA" sz="2400" b="1" dirty="0">
                <a:solidFill>
                  <a:srgbClr val="0078AE"/>
                </a:solidFill>
                <a:latin typeface="Calibri" panose="020F0502020204030204"/>
              </a:rPr>
              <a:t>Consolidated Linear Infrastructure Environmental Compliance and Approval (CLI ECA)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78AE"/>
                </a:solidFill>
                <a:latin typeface="Calibri" panose="020F0502020204030204"/>
              </a:rPr>
              <a:t>a new regulatory structure introduced and governed by the Ministry of Environment, Conservation, and Parks (MECP)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78AE"/>
                </a:solidFill>
                <a:latin typeface="Calibri" panose="020F0502020204030204"/>
              </a:rPr>
              <a:t>Staff continues to assess requirements and timing of newly introduced regulation.  </a:t>
            </a:r>
            <a:endParaRPr lang="en-CA" sz="2000" b="1" dirty="0">
              <a:solidFill>
                <a:srgbClr val="0078A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00349" y="448146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8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Wastewater Sanitary Collection System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srgbClr val="0078A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8A12256-C889-A976-D8DD-74004C05FBA0}"/>
              </a:ext>
            </a:extLst>
          </p:cNvPr>
          <p:cNvSpPr txBox="1">
            <a:spLocks/>
          </p:cNvSpPr>
          <p:nvPr/>
        </p:nvSpPr>
        <p:spPr>
          <a:xfrm>
            <a:off x="165099" y="6285080"/>
            <a:ext cx="3577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6284F59-2E8F-4658-90FC-53479895C07E}" type="slidenum">
              <a:rPr lang="en-CA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/>
              <a:t>23</a:t>
            </a:fld>
            <a:r>
              <a:rPr lang="en-CA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| </a:t>
            </a:r>
            <a:r>
              <a:rPr lang="en-CA"/>
              <a:t>Infrastructure Services – Environmental Services</a:t>
            </a:r>
            <a:endParaRPr lang="en-CA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932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47"/>
    </mc:Choice>
    <mc:Fallback xmlns="">
      <p:transition spd="slow" advTm="21047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0" y="0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00349" y="448146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8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Wastewater Services 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srgbClr val="0078A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8A12256-C889-A976-D8DD-74004C05FBA0}"/>
              </a:ext>
            </a:extLst>
          </p:cNvPr>
          <p:cNvSpPr txBox="1">
            <a:spLocks/>
          </p:cNvSpPr>
          <p:nvPr/>
        </p:nvSpPr>
        <p:spPr>
          <a:xfrm>
            <a:off x="165099" y="6285080"/>
            <a:ext cx="3577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6284F59-2E8F-4658-90FC-53479895C07E}" type="slidenum">
              <a:rPr lang="en-CA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/>
              <a:t>24</a:t>
            </a:fld>
            <a:r>
              <a:rPr lang="en-CA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| </a:t>
            </a:r>
            <a:r>
              <a:rPr lang="en-CA"/>
              <a:t>Infrastructure Services – Environmental Services</a:t>
            </a:r>
            <a:endParaRPr lang="en-CA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CC34746-3D17-9E7C-2813-2FBFFFA036B8}"/>
              </a:ext>
            </a:extLst>
          </p:cNvPr>
          <p:cNvSpPr txBox="1">
            <a:spLocks/>
          </p:cNvSpPr>
          <p:nvPr/>
        </p:nvSpPr>
        <p:spPr>
          <a:xfrm>
            <a:off x="718128" y="1426626"/>
            <a:ext cx="5110018" cy="469887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b="1" dirty="0">
                <a:solidFill>
                  <a:srgbClr val="0070C0"/>
                </a:solidFill>
              </a:rPr>
              <a:t>Wastewater Services Responsibilities include:</a:t>
            </a:r>
          </a:p>
          <a:p>
            <a:pPr>
              <a:buBlip>
                <a:blip r:embed="rId3"/>
              </a:buBlip>
            </a:pPr>
            <a:r>
              <a:rPr lang="en-CA" b="1" dirty="0">
                <a:solidFill>
                  <a:srgbClr val="0070C0"/>
                </a:solidFill>
              </a:rPr>
              <a:t>Operation and maintenance of the wastewater collection systems </a:t>
            </a:r>
          </a:p>
          <a:p>
            <a:pPr>
              <a:buBlip>
                <a:blip r:embed="rId3"/>
              </a:buBlip>
            </a:pPr>
            <a:r>
              <a:rPr lang="en-CA" b="1" dirty="0">
                <a:solidFill>
                  <a:srgbClr val="0070C0"/>
                </a:solidFill>
              </a:rPr>
              <a:t>Operation and maintenance of the wastewater treatment plants</a:t>
            </a:r>
          </a:p>
          <a:p>
            <a:pPr>
              <a:buBlip>
                <a:blip r:embed="rId3"/>
              </a:buBlip>
            </a:pPr>
            <a:r>
              <a:rPr lang="en-CA" b="1" dirty="0">
                <a:solidFill>
                  <a:srgbClr val="0070C0"/>
                </a:solidFill>
              </a:rPr>
              <a:t>Effluent water quality assurance (sample and testing)</a:t>
            </a:r>
          </a:p>
          <a:p>
            <a:pPr>
              <a:buBlip>
                <a:blip r:embed="rId3"/>
              </a:buBlip>
            </a:pPr>
            <a:r>
              <a:rPr lang="en-CA" b="1" dirty="0">
                <a:solidFill>
                  <a:srgbClr val="0070C0"/>
                </a:solidFill>
              </a:rPr>
              <a:t>Maintenance hole and </a:t>
            </a:r>
            <a:r>
              <a:rPr lang="en-CA" b="1" dirty="0" err="1">
                <a:solidFill>
                  <a:srgbClr val="0070C0"/>
                </a:solidFill>
              </a:rPr>
              <a:t>catchbasin</a:t>
            </a:r>
            <a:r>
              <a:rPr lang="en-CA" b="1" dirty="0">
                <a:solidFill>
                  <a:srgbClr val="0070C0"/>
                </a:solidFill>
              </a:rPr>
              <a:t> maintenance and repairs</a:t>
            </a:r>
          </a:p>
          <a:p>
            <a:pPr>
              <a:buBlip>
                <a:blip r:embed="rId3"/>
              </a:buBlip>
            </a:pPr>
            <a:r>
              <a:rPr lang="en-CA" b="1" dirty="0">
                <a:solidFill>
                  <a:srgbClr val="0070C0"/>
                </a:solidFill>
              </a:rPr>
              <a:t>LPSS maintenance and repair</a:t>
            </a:r>
          </a:p>
          <a:p>
            <a:pPr>
              <a:buBlip>
                <a:blip r:embed="rId3"/>
              </a:buBlip>
            </a:pPr>
            <a:r>
              <a:rPr lang="en-CA" b="1" dirty="0">
                <a:solidFill>
                  <a:srgbClr val="0070C0"/>
                </a:solidFill>
              </a:rPr>
              <a:t>Wastewater main and lateral break repairs</a:t>
            </a:r>
          </a:p>
          <a:p>
            <a:pPr>
              <a:buBlip>
                <a:blip r:embed="rId3"/>
              </a:buBlip>
            </a:pPr>
            <a:r>
              <a:rPr lang="en-CA" b="1" dirty="0">
                <a:solidFill>
                  <a:srgbClr val="0070C0"/>
                </a:solidFill>
              </a:rPr>
              <a:t>Wastewater main flushing</a:t>
            </a:r>
          </a:p>
          <a:p>
            <a:pPr>
              <a:buBlip>
                <a:blip r:embed="rId3"/>
              </a:buBlip>
            </a:pPr>
            <a:endParaRPr lang="en-CA" b="1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FDABB6-5F6E-B949-89BD-67749F883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146" y="648201"/>
            <a:ext cx="4420509" cy="2198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0E8C15-2B9E-2F8E-7B8A-0404E93F4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6634" y="5082890"/>
            <a:ext cx="2035960" cy="1384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9CA812-EE97-50F1-59D0-5311A6093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439" y="2929134"/>
            <a:ext cx="2871674" cy="21537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D92FDD-3518-2CD7-9147-A3C8D7BC8D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06" y="3083685"/>
            <a:ext cx="3189009" cy="212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51"/>
    </mc:Choice>
    <mc:Fallback xmlns="">
      <p:transition spd="slow" advTm="4415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0" y="0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A8D72A3-2264-A5D3-6A3A-834332F71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35" y="1195058"/>
            <a:ext cx="5290966" cy="49794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Centre Wellington’s drinking water comes from groundwater.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Residents either have municipal water or their own private wells. </a:t>
            </a:r>
          </a:p>
          <a:p>
            <a:endParaRPr lang="en-US" dirty="0"/>
          </a:p>
          <a:p>
            <a:r>
              <a:rPr lang="en-US" dirty="0"/>
              <a:t>In both cases, this water is groundwater.</a:t>
            </a:r>
          </a:p>
          <a:p>
            <a:endParaRPr lang="en-US" dirty="0"/>
          </a:p>
          <a:p>
            <a:r>
              <a:rPr lang="en-US" dirty="0"/>
              <a:t>Source Protection’s goal is to protect the quality and quantity of that groundwater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B5DE-B926-4786-941F-021138D0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16284F59-2E8F-4658-90FC-53479895C07E}" type="slidenum">
              <a:rPr lang="en-CA" smtClean="0"/>
              <a:pPr algn="l"/>
              <a:t>3</a:t>
            </a:fld>
            <a:r>
              <a:rPr lang="en-CA" dirty="0"/>
              <a:t> | 2022 Council Orientation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00349" y="448146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8AE"/>
                </a:solidFill>
              </a:rPr>
              <a:t>Where does our Drinking Water Come From?</a:t>
            </a:r>
            <a:endParaRPr lang="en-CA" sz="2000" b="1" dirty="0">
              <a:solidFill>
                <a:srgbClr val="0078A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0568BC-7583-53A6-4599-2AA924C83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415" y="1588792"/>
            <a:ext cx="6354762" cy="440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975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62"/>
    </mc:Choice>
    <mc:Fallback xmlns="">
      <p:transition spd="slow" advTm="1856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0" y="0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A8D72A3-2264-A5D3-6A3A-834332F71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415" y="1182398"/>
            <a:ext cx="11317749" cy="299299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Source Water Protection in Wellington County is implemented by Wellington Source Water Protection.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Wellington Source Water Protection is a shared service unit, based in the Township of Centre Wellington but appointed and serving all County municipalities.</a:t>
            </a:r>
          </a:p>
          <a:p>
            <a:endParaRPr lang="en-US" dirty="0"/>
          </a:p>
          <a:p>
            <a:r>
              <a:rPr lang="en-US" dirty="0"/>
              <a:t>This unit is funded by the County of Wellington with contributions from each of the local municipalities.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B5DE-B926-4786-941F-021138D0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16284F59-2E8F-4658-90FC-53479895C07E}" type="slidenum">
              <a:rPr lang="en-CA" smtClean="0"/>
              <a:pPr algn="l"/>
              <a:t>4</a:t>
            </a:fld>
            <a:r>
              <a:rPr lang="en-CA" dirty="0"/>
              <a:t> | 2022 Council Orientation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00349" y="448146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8AE"/>
                </a:solidFill>
              </a:rPr>
              <a:t>Source Water Protection in Wellington County and in Centre Wellington</a:t>
            </a:r>
            <a:endParaRPr lang="en-CA" sz="2000" b="1" dirty="0">
              <a:solidFill>
                <a:srgbClr val="0078A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6A416B-3CB6-61ED-89CF-24B5C0DDC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24" y="4557163"/>
            <a:ext cx="2895851" cy="1054699"/>
          </a:xfrm>
          <a:prstGeom prst="rect">
            <a:avLst/>
          </a:prstGeom>
        </p:spPr>
      </p:pic>
      <p:pic>
        <p:nvPicPr>
          <p:cNvPr id="7" name="Picture 6" descr="wellington north logo.png">
            <a:extLst>
              <a:ext uri="{FF2B5EF4-FFF2-40B4-BE49-F238E27FC236}">
                <a16:creationId xmlns:a16="http://schemas.microsoft.com/office/drawing/2014/main" id="{73C69806-6903-BF73-579B-F078501719D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06875" y="5486285"/>
            <a:ext cx="1120931" cy="794505"/>
          </a:xfrm>
          <a:prstGeom prst="rect">
            <a:avLst/>
          </a:prstGeom>
        </p:spPr>
      </p:pic>
      <p:pic>
        <p:nvPicPr>
          <p:cNvPr id="11" name="Picture 10" descr="county of wellington logo.png">
            <a:extLst>
              <a:ext uri="{FF2B5EF4-FFF2-40B4-BE49-F238E27FC236}">
                <a16:creationId xmlns:a16="http://schemas.microsoft.com/office/drawing/2014/main" id="{EB228A92-5293-1D5C-C342-B9DD72E56F2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29390" y="4434208"/>
            <a:ext cx="1089069" cy="816802"/>
          </a:xfrm>
          <a:prstGeom prst="rect">
            <a:avLst/>
          </a:prstGeom>
        </p:spPr>
      </p:pic>
      <p:pic>
        <p:nvPicPr>
          <p:cNvPr id="12" name="Picture 11" descr="minto logo.png">
            <a:extLst>
              <a:ext uri="{FF2B5EF4-FFF2-40B4-BE49-F238E27FC236}">
                <a16:creationId xmlns:a16="http://schemas.microsoft.com/office/drawing/2014/main" id="{98986DB4-8B24-F4CF-DA59-3EF30D4FFC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45760" y="5486286"/>
            <a:ext cx="930524" cy="720000"/>
          </a:xfrm>
          <a:prstGeom prst="rect">
            <a:avLst/>
          </a:prstGeom>
        </p:spPr>
      </p:pic>
      <p:pic>
        <p:nvPicPr>
          <p:cNvPr id="13" name="Picture 12" descr="untitled.bmp">
            <a:extLst>
              <a:ext uri="{FF2B5EF4-FFF2-40B4-BE49-F238E27FC236}">
                <a16:creationId xmlns:a16="http://schemas.microsoft.com/office/drawing/2014/main" id="{2CA62C33-8F54-1B26-A992-662CAAAB9C4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69776" y="4010596"/>
            <a:ext cx="1716934" cy="398418"/>
          </a:xfrm>
          <a:prstGeom prst="rect">
            <a:avLst/>
          </a:prstGeom>
        </p:spPr>
      </p:pic>
      <p:pic>
        <p:nvPicPr>
          <p:cNvPr id="14" name="Picture 1" descr="image003">
            <a:extLst>
              <a:ext uri="{FF2B5EF4-FFF2-40B4-BE49-F238E27FC236}">
                <a16:creationId xmlns:a16="http://schemas.microsoft.com/office/drawing/2014/main" id="{2A3222CA-BFAB-194F-0085-0AE13C3DE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092" y="5546794"/>
            <a:ext cx="1314884" cy="79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Town of Erin logo">
            <a:extLst>
              <a:ext uri="{FF2B5EF4-FFF2-40B4-BE49-F238E27FC236}">
                <a16:creationId xmlns:a16="http://schemas.microsoft.com/office/drawing/2014/main" id="{D7F7E74B-E6C3-5D7F-1010-8CAFF5516A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313" y="4499586"/>
            <a:ext cx="1434507" cy="896128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65C6BC1A-EC85-902D-EAEB-983D4F7D32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056" y="4914900"/>
            <a:ext cx="901952" cy="1142772"/>
          </a:xfrm>
          <a:prstGeom prst="rect">
            <a:avLst/>
          </a:prstGeom>
        </p:spPr>
      </p:pic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7E36CE68-40C9-F849-FDE1-8F847AD739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926" y="4368923"/>
            <a:ext cx="1010162" cy="102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4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9"/>
    </mc:Choice>
    <mc:Fallback xmlns="">
      <p:transition spd="slow" advTm="2192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0" y="0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B5DE-B926-4786-941F-021138D0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16284F59-2E8F-4658-90FC-53479895C07E}" type="slidenum">
              <a:rPr lang="en-CA" smtClean="0"/>
              <a:pPr algn="l"/>
              <a:t>5</a:t>
            </a:fld>
            <a:r>
              <a:rPr lang="en-CA" dirty="0"/>
              <a:t> | 2022 Council Orientation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00349" y="448146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8AE"/>
                </a:solidFill>
              </a:rPr>
              <a:t>What Source Protection Staff Do . . .</a:t>
            </a:r>
            <a:endParaRPr lang="en-CA" sz="2000" b="1" dirty="0">
              <a:solidFill>
                <a:srgbClr val="0078AE"/>
              </a:solidFill>
            </a:endParaRP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18A937C9-01C3-9611-A5C5-EDBC60BC1DBF}"/>
              </a:ext>
            </a:extLst>
          </p:cNvPr>
          <p:cNvSpPr txBox="1">
            <a:spLocks/>
          </p:cNvSpPr>
          <p:nvPr/>
        </p:nvSpPr>
        <p:spPr>
          <a:xfrm>
            <a:off x="862197" y="1121915"/>
            <a:ext cx="10563275" cy="279011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implement and enforce the </a:t>
            </a:r>
            <a:r>
              <a:rPr lang="en-US" i="1" dirty="0"/>
              <a:t>Clean Water Act, </a:t>
            </a:r>
            <a:r>
              <a:rPr lang="en-US" dirty="0"/>
              <a:t>associated regulations and the watershed based Source Protection Plans.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We review development applications, inspect, negotiate, manage environmental risk, help and work with residents, educate, write policy, complete technical projects and many other duties</a:t>
            </a:r>
          </a:p>
          <a:p>
            <a:endParaRPr lang="en-US" dirty="0"/>
          </a:p>
          <a:p>
            <a:r>
              <a:rPr lang="en-US" dirty="0"/>
              <a:t>This is legal requirement for municipalities and is part of Council’s Statutory Standard of Care.</a:t>
            </a:r>
          </a:p>
          <a:p>
            <a:endParaRPr lang="en-US" dirty="0"/>
          </a:p>
          <a:p>
            <a:r>
              <a:rPr lang="en-US" dirty="0"/>
              <a:t>This is a result of the Walkerton tragedy and inquiry</a:t>
            </a:r>
            <a:endParaRPr lang="en-CA" dirty="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C3F14323-9BC6-92CA-F868-D31FDF55CDAC}"/>
              </a:ext>
            </a:extLst>
          </p:cNvPr>
          <p:cNvSpPr/>
          <p:nvPr/>
        </p:nvSpPr>
        <p:spPr>
          <a:xfrm>
            <a:off x="8767790" y="3723928"/>
            <a:ext cx="2113493" cy="23328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19" name="Picture 2" descr="http://image.slidesharecdn.com/drinkingsourcewaterprotectioninontario06-30-2014v-140703151254-phpapp01/95/drinking-source-water-protection-in-ontario-june-2014-2-638.jpg?cb=1404400456">
            <a:extLst>
              <a:ext uri="{FF2B5EF4-FFF2-40B4-BE49-F238E27FC236}">
                <a16:creationId xmlns:a16="http://schemas.microsoft.com/office/drawing/2014/main" id="{14996217-3A74-CECF-2A70-0F4661C48E2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3689" y="3819587"/>
            <a:ext cx="3716264" cy="279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75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73"/>
    </mc:Choice>
    <mc:Fallback xmlns="">
      <p:transition spd="slow" advTm="3537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0" y="0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B5DE-B926-4786-941F-021138D0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5100" y="6362616"/>
            <a:ext cx="3668963" cy="500314"/>
          </a:xfrm>
        </p:spPr>
        <p:txBody>
          <a:bodyPr/>
          <a:lstStyle/>
          <a:p>
            <a:pPr algn="l"/>
            <a:fld id="{16284F59-2E8F-4658-90FC-53479895C07E}" type="slidenum">
              <a:rPr lang="en-CA" smtClean="0"/>
              <a:pPr algn="l"/>
              <a:t>6</a:t>
            </a:fld>
            <a:r>
              <a:rPr lang="en-CA" dirty="0"/>
              <a:t> | Infrastructure Services – Environmental Services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00349" y="448146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8AE"/>
                </a:solidFill>
              </a:rPr>
              <a:t>Water Supply &amp; Treatment Overview</a:t>
            </a:r>
            <a:endParaRPr lang="en-CA" sz="2000" b="1" dirty="0">
              <a:solidFill>
                <a:srgbClr val="0078A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46D28F-BD03-E066-2695-41EDBDBAB3F6}"/>
              </a:ext>
            </a:extLst>
          </p:cNvPr>
          <p:cNvSpPr txBox="1"/>
          <p:nvPr/>
        </p:nvSpPr>
        <p:spPr>
          <a:xfrm>
            <a:off x="1118739" y="1725505"/>
            <a:ext cx="803459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8AE"/>
                </a:solidFill>
              </a:rPr>
              <a:t>Water Supply and Treatment</a:t>
            </a:r>
          </a:p>
          <a:p>
            <a:pPr marL="342900" indent="-342900">
              <a:buBlip>
                <a:blip r:embed="rId3"/>
              </a:buBlip>
            </a:pPr>
            <a:r>
              <a:rPr lang="en-US" sz="2000" b="1" dirty="0">
                <a:solidFill>
                  <a:srgbClr val="0078AE"/>
                </a:solidFill>
              </a:rPr>
              <a:t>Groundwater sourced system consisting of 9 well sites [F1, F2 (offline), F4, F5 (offline), F6, F7, E1, E3, and E4].</a:t>
            </a:r>
          </a:p>
          <a:p>
            <a:pPr marL="342900" indent="-342900">
              <a:buBlip>
                <a:blip r:embed="rId3"/>
              </a:buBlip>
            </a:pPr>
            <a:r>
              <a:rPr lang="en-US" sz="2000" b="1" dirty="0">
                <a:solidFill>
                  <a:srgbClr val="0078AE"/>
                </a:solidFill>
              </a:rPr>
              <a:t>Water is treated with chlorine gas prior to entering the distribution system.</a:t>
            </a:r>
          </a:p>
          <a:p>
            <a:r>
              <a:rPr lang="en-US" sz="2000" b="1" dirty="0">
                <a:solidFill>
                  <a:srgbClr val="0078AE"/>
                </a:solidFill>
              </a:rPr>
              <a:t>Additional treatment includes:</a:t>
            </a:r>
          </a:p>
          <a:p>
            <a:pPr marL="342900" indent="-342900">
              <a:buBlip>
                <a:blip r:embed="rId3"/>
              </a:buBlip>
            </a:pPr>
            <a:r>
              <a:rPr lang="en-US" sz="2000" b="1" dirty="0">
                <a:solidFill>
                  <a:srgbClr val="0078AE"/>
                </a:solidFill>
              </a:rPr>
              <a:t>Water softening system at FPH1 to address hardness</a:t>
            </a:r>
          </a:p>
          <a:p>
            <a:pPr marL="342900" indent="-342900">
              <a:buBlip>
                <a:blip r:embed="rId3"/>
              </a:buBlip>
            </a:pPr>
            <a:r>
              <a:rPr lang="en-US" sz="2000" b="1" dirty="0">
                <a:solidFill>
                  <a:srgbClr val="0078AE"/>
                </a:solidFill>
              </a:rPr>
              <a:t>Air stripper at F1 to remove an industrial solvent trichloroethylene (TCE)</a:t>
            </a:r>
          </a:p>
          <a:p>
            <a:pPr marL="342900" indent="-342900">
              <a:buBlip>
                <a:blip r:embed="rId3"/>
              </a:buBlip>
            </a:pPr>
            <a:r>
              <a:rPr lang="en-US" sz="2000" b="1" dirty="0">
                <a:solidFill>
                  <a:srgbClr val="0078AE"/>
                </a:solidFill>
              </a:rPr>
              <a:t>Greensand filter at F4 to remove Iron and Manganese</a:t>
            </a:r>
          </a:p>
          <a:p>
            <a:pPr marL="342900" indent="-342900">
              <a:buBlip>
                <a:blip r:embed="rId3"/>
              </a:buBlip>
            </a:pPr>
            <a:r>
              <a:rPr lang="en-US" sz="2000" b="1" dirty="0">
                <a:solidFill>
                  <a:srgbClr val="0078AE"/>
                </a:solidFill>
              </a:rPr>
              <a:t>Advanced oxidation filter at F7 to remove Iron and Manganese (commissioning expected in March, 2023)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47800D-93BE-4455-8DFF-42F158724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7377" y="898358"/>
            <a:ext cx="2944623" cy="52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5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27"/>
    </mc:Choice>
    <mc:Fallback xmlns="">
      <p:transition spd="slow" advTm="2782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0" y="0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B5DE-B926-4786-941F-021138D0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5100" y="6362616"/>
            <a:ext cx="3668963" cy="500314"/>
          </a:xfrm>
        </p:spPr>
        <p:txBody>
          <a:bodyPr/>
          <a:lstStyle/>
          <a:p>
            <a:pPr algn="l"/>
            <a:fld id="{16284F59-2E8F-4658-90FC-53479895C07E}" type="slidenum">
              <a:rPr lang="en-CA" smtClean="0"/>
              <a:pPr algn="l"/>
              <a:t>7</a:t>
            </a:fld>
            <a:r>
              <a:rPr lang="en-CA" dirty="0"/>
              <a:t> | Infrastructure Services – Environmental Services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00349" y="448146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8AE"/>
                </a:solidFill>
              </a:rPr>
              <a:t>Water Storage and Distribution System Overview</a:t>
            </a:r>
            <a:endParaRPr lang="en-CA" sz="2000" b="1" dirty="0">
              <a:solidFill>
                <a:srgbClr val="0078A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0F37A9-9B34-CA1C-B20A-34CB43849EBC}"/>
              </a:ext>
            </a:extLst>
          </p:cNvPr>
          <p:cNvSpPr txBox="1"/>
          <p:nvPr/>
        </p:nvSpPr>
        <p:spPr>
          <a:xfrm>
            <a:off x="813939" y="1223917"/>
            <a:ext cx="1056412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en-CA" sz="2000" b="1" dirty="0">
                <a:solidFill>
                  <a:srgbClr val="0078AE"/>
                </a:solidFill>
              </a:rPr>
              <a:t>STORAGE:  Four Elevated Storage tanks with a combined capacity of 11,820 m</a:t>
            </a:r>
            <a:r>
              <a:rPr lang="en-CA" sz="2000" b="1" baseline="30000" dirty="0">
                <a:solidFill>
                  <a:srgbClr val="0078AE"/>
                </a:solidFill>
              </a:rPr>
              <a:t>3</a:t>
            </a:r>
            <a:r>
              <a:rPr lang="en-CA" sz="2000" b="1" dirty="0">
                <a:solidFill>
                  <a:srgbClr val="0078AE"/>
                </a:solidFill>
              </a:rPr>
              <a:t> (11.8 ML)</a:t>
            </a:r>
          </a:p>
          <a:p>
            <a:pPr marL="1714500" lvl="3" indent="-342900">
              <a:buBlip>
                <a:blip r:embed="rId3"/>
              </a:buBlip>
            </a:pPr>
            <a:r>
              <a:rPr lang="en-CA" sz="2000" b="1" dirty="0">
                <a:solidFill>
                  <a:srgbClr val="0078AE"/>
                </a:solidFill>
              </a:rPr>
              <a:t>Daniel Crescent, Elora</a:t>
            </a:r>
          </a:p>
          <a:p>
            <a:pPr marL="1714500" lvl="3" indent="-342900">
              <a:buBlip>
                <a:blip r:embed="rId3"/>
              </a:buBlip>
            </a:pPr>
            <a:r>
              <a:rPr lang="en-CA" sz="2000" b="1" dirty="0">
                <a:solidFill>
                  <a:srgbClr val="0078AE"/>
                </a:solidFill>
              </a:rPr>
              <a:t>Bridge Street, Elora</a:t>
            </a:r>
          </a:p>
          <a:p>
            <a:pPr marL="1714500" lvl="3" indent="-342900">
              <a:buBlip>
                <a:blip r:embed="rId3"/>
              </a:buBlip>
            </a:pPr>
            <a:r>
              <a:rPr lang="en-CA" sz="2000" b="1" dirty="0">
                <a:solidFill>
                  <a:srgbClr val="0078AE"/>
                </a:solidFill>
              </a:rPr>
              <a:t>Gartshore Street, Fergus</a:t>
            </a:r>
          </a:p>
          <a:p>
            <a:pPr marL="1714500" lvl="3" indent="-342900">
              <a:buBlip>
                <a:blip r:embed="rId3"/>
              </a:buBlip>
            </a:pPr>
            <a:r>
              <a:rPr lang="en-CA" sz="2000" b="1" dirty="0">
                <a:solidFill>
                  <a:srgbClr val="0078AE"/>
                </a:solidFill>
              </a:rPr>
              <a:t>Scotland Street, Fergus</a:t>
            </a:r>
          </a:p>
          <a:p>
            <a:pPr lvl="2"/>
            <a:r>
              <a:rPr lang="en-CA" sz="2000" b="1" dirty="0">
                <a:solidFill>
                  <a:srgbClr val="0078AE"/>
                </a:solidFill>
              </a:rPr>
              <a:t>DISTRIBUTION:  Infrastructure consisting of: </a:t>
            </a:r>
          </a:p>
          <a:p>
            <a:pPr marL="1714500" lvl="3" indent="-342900">
              <a:buBlip>
                <a:blip r:embed="rId3"/>
              </a:buBlip>
            </a:pPr>
            <a:r>
              <a:rPr lang="en-CA" sz="2000" b="1" dirty="0">
                <a:solidFill>
                  <a:srgbClr val="0078AE"/>
                </a:solidFill>
              </a:rPr>
              <a:t>1,265 water valves </a:t>
            </a:r>
          </a:p>
          <a:p>
            <a:pPr marL="1714500" lvl="3" indent="-342900">
              <a:buBlip>
                <a:blip r:embed="rId3"/>
              </a:buBlip>
            </a:pPr>
            <a:r>
              <a:rPr lang="en-CA" sz="2000" b="1" dirty="0">
                <a:solidFill>
                  <a:srgbClr val="0078AE"/>
                </a:solidFill>
              </a:rPr>
              <a:t>771 fire hydrants</a:t>
            </a:r>
          </a:p>
          <a:p>
            <a:pPr marL="1714500" lvl="3" indent="-342900">
              <a:buBlip>
                <a:blip r:embed="rId3"/>
              </a:buBlip>
            </a:pPr>
            <a:r>
              <a:rPr lang="en-CA" sz="2000" b="1" dirty="0">
                <a:solidFill>
                  <a:srgbClr val="0078AE"/>
                </a:solidFill>
              </a:rPr>
              <a:t>126 km of watermain</a:t>
            </a:r>
          </a:p>
          <a:p>
            <a:pPr marL="1714500" lvl="3" indent="-342900">
              <a:buBlip>
                <a:blip r:embed="rId3"/>
              </a:buBlip>
            </a:pPr>
            <a:r>
              <a:rPr lang="en-CA" sz="2000" b="1" dirty="0">
                <a:solidFill>
                  <a:srgbClr val="0078AE"/>
                </a:solidFill>
              </a:rPr>
              <a:t>4,100 curb stops</a:t>
            </a:r>
          </a:p>
          <a:p>
            <a:pPr marL="1714500" lvl="3" indent="-342900">
              <a:buBlip>
                <a:blip r:embed="rId3"/>
              </a:buBlip>
            </a:pPr>
            <a:r>
              <a:rPr lang="en-CA" sz="2000" b="1" dirty="0">
                <a:solidFill>
                  <a:srgbClr val="0078AE"/>
                </a:solidFill>
              </a:rPr>
              <a:t>Three pressure zones: 2 in Fergus, 1 in Elora</a:t>
            </a:r>
          </a:p>
          <a:p>
            <a:pPr lvl="2"/>
            <a:r>
              <a:rPr lang="en-CA" sz="2000" b="1" dirty="0">
                <a:solidFill>
                  <a:srgbClr val="0078AE"/>
                </a:solidFill>
              </a:rPr>
              <a:t>AND: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A" sz="2000" b="1" dirty="0">
                <a:solidFill>
                  <a:srgbClr val="0078AE"/>
                </a:solidFill>
              </a:rPr>
              <a:t>Booster Pumping Station connecting the two communities water systems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A" sz="2000" b="1" dirty="0" err="1">
                <a:solidFill>
                  <a:srgbClr val="0078AE"/>
                </a:solidFill>
              </a:rPr>
              <a:t>Belwood</a:t>
            </a:r>
            <a:r>
              <a:rPr lang="en-CA" sz="2000" b="1" dirty="0">
                <a:solidFill>
                  <a:srgbClr val="0078AE"/>
                </a:solidFill>
              </a:rPr>
              <a:t> Community Well services Hall, St. John’s United Church, residence and Maple Park Playground.</a:t>
            </a:r>
          </a:p>
        </p:txBody>
      </p:sp>
    </p:spTree>
    <p:extLst>
      <p:ext uri="{BB962C8B-B14F-4D97-AF65-F5344CB8AC3E}">
        <p14:creationId xmlns:p14="http://schemas.microsoft.com/office/powerpoint/2010/main" val="229127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98"/>
    </mc:Choice>
    <mc:Fallback xmlns="">
      <p:transition spd="slow" advTm="2429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0" y="0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00349" y="448146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8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Services 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srgbClr val="0078A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8A12256-C889-A976-D8DD-74004C05FBA0}"/>
              </a:ext>
            </a:extLst>
          </p:cNvPr>
          <p:cNvSpPr txBox="1">
            <a:spLocks/>
          </p:cNvSpPr>
          <p:nvPr/>
        </p:nvSpPr>
        <p:spPr>
          <a:xfrm>
            <a:off x="165099" y="6285080"/>
            <a:ext cx="3577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6284F59-2E8F-4658-90FC-53479895C07E}" type="slidenum">
              <a:rPr lang="en-CA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/>
              <a:t>8</a:t>
            </a:fld>
            <a:r>
              <a:rPr lang="en-CA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| </a:t>
            </a:r>
            <a:r>
              <a:rPr lang="en-CA"/>
              <a:t>Infrastructure Services – Environmental Services</a:t>
            </a:r>
            <a:endParaRPr lang="en-CA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CC34746-3D17-9E7C-2813-2FBFFFA036B8}"/>
              </a:ext>
            </a:extLst>
          </p:cNvPr>
          <p:cNvSpPr txBox="1">
            <a:spLocks/>
          </p:cNvSpPr>
          <p:nvPr/>
        </p:nvSpPr>
        <p:spPr>
          <a:xfrm>
            <a:off x="718128" y="1426626"/>
            <a:ext cx="5110018" cy="469887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b="1" dirty="0">
                <a:solidFill>
                  <a:srgbClr val="0070C0"/>
                </a:solidFill>
              </a:rPr>
              <a:t>Water Services Responsibilities include:</a:t>
            </a:r>
          </a:p>
          <a:p>
            <a:pPr>
              <a:buBlip>
                <a:blip r:embed="rId3"/>
              </a:buBlip>
            </a:pPr>
            <a:r>
              <a:rPr lang="en-CA" b="1" dirty="0">
                <a:solidFill>
                  <a:srgbClr val="0070C0"/>
                </a:solidFill>
              </a:rPr>
              <a:t>Water treatment and supply</a:t>
            </a:r>
          </a:p>
          <a:p>
            <a:pPr>
              <a:buBlip>
                <a:blip r:embed="rId3"/>
              </a:buBlip>
            </a:pPr>
            <a:r>
              <a:rPr lang="en-CA" b="1" dirty="0">
                <a:solidFill>
                  <a:srgbClr val="0070C0"/>
                </a:solidFill>
              </a:rPr>
              <a:t>Well operation and maintenance, well checks</a:t>
            </a:r>
          </a:p>
          <a:p>
            <a:pPr>
              <a:buBlip>
                <a:blip r:embed="rId3"/>
              </a:buBlip>
            </a:pPr>
            <a:r>
              <a:rPr lang="en-CA" b="1" dirty="0">
                <a:solidFill>
                  <a:srgbClr val="0070C0"/>
                </a:solidFill>
              </a:rPr>
              <a:t>Well pump house operation and maintenance</a:t>
            </a:r>
          </a:p>
          <a:p>
            <a:pPr>
              <a:buBlip>
                <a:blip r:embed="rId3"/>
              </a:buBlip>
            </a:pPr>
            <a:r>
              <a:rPr lang="en-CA" b="1" dirty="0">
                <a:solidFill>
                  <a:srgbClr val="0070C0"/>
                </a:solidFill>
              </a:rPr>
              <a:t>Water quality assurance (sample and testing)</a:t>
            </a:r>
          </a:p>
          <a:p>
            <a:pPr>
              <a:buBlip>
                <a:blip r:embed="rId3"/>
              </a:buBlip>
            </a:pPr>
            <a:r>
              <a:rPr lang="en-CA" b="1" dirty="0">
                <a:solidFill>
                  <a:srgbClr val="0070C0"/>
                </a:solidFill>
              </a:rPr>
              <a:t>Hydrant maintenance and repairs</a:t>
            </a:r>
          </a:p>
          <a:p>
            <a:pPr>
              <a:buBlip>
                <a:blip r:embed="rId3"/>
              </a:buBlip>
            </a:pPr>
            <a:r>
              <a:rPr lang="en-CA" b="1" dirty="0">
                <a:solidFill>
                  <a:srgbClr val="0070C0"/>
                </a:solidFill>
              </a:rPr>
              <a:t>Valve and curb stop repair and maintenance</a:t>
            </a:r>
          </a:p>
          <a:p>
            <a:pPr>
              <a:buBlip>
                <a:blip r:embed="rId3"/>
              </a:buBlip>
            </a:pPr>
            <a:r>
              <a:rPr lang="en-CA" b="1" dirty="0">
                <a:solidFill>
                  <a:srgbClr val="0070C0"/>
                </a:solidFill>
              </a:rPr>
              <a:t>Watermain break repairs</a:t>
            </a:r>
          </a:p>
          <a:p>
            <a:pPr>
              <a:buBlip>
                <a:blip r:embed="rId3"/>
              </a:buBlip>
            </a:pPr>
            <a:r>
              <a:rPr lang="en-CA" b="1" dirty="0">
                <a:solidFill>
                  <a:srgbClr val="0070C0"/>
                </a:solidFill>
              </a:rPr>
              <a:t>Watermain flushing</a:t>
            </a:r>
          </a:p>
          <a:p>
            <a:pPr>
              <a:buBlip>
                <a:blip r:embed="rId3"/>
              </a:buBlip>
            </a:pPr>
            <a:r>
              <a:rPr lang="en-CA" b="1" dirty="0">
                <a:solidFill>
                  <a:srgbClr val="0070C0"/>
                </a:solidFill>
              </a:rPr>
              <a:t>Water tower operation, inspection and maintenance</a:t>
            </a:r>
          </a:p>
          <a:p>
            <a:pPr>
              <a:buBlip>
                <a:blip r:embed="rId3"/>
              </a:buBlip>
            </a:pPr>
            <a:endParaRPr lang="en-CA" b="1" dirty="0">
              <a:solidFill>
                <a:srgbClr val="0070C0"/>
              </a:solidFill>
            </a:endParaRPr>
          </a:p>
          <a:p>
            <a:pPr>
              <a:buBlip>
                <a:blip r:embed="rId3"/>
              </a:buBlip>
            </a:pPr>
            <a:endParaRPr lang="en-CA" b="1" dirty="0">
              <a:solidFill>
                <a:srgbClr val="0070C0"/>
              </a:solidFill>
            </a:endParaRP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AC685FD4-855F-9219-13A8-80DF333A37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485900"/>
            <a:ext cx="2897155" cy="2172866"/>
          </a:xfrm>
          <a:prstGeom prst="rect">
            <a:avLst/>
          </a:prstGeom>
        </p:spPr>
      </p:pic>
      <p:pic>
        <p:nvPicPr>
          <p:cNvPr id="2050" name="Picture 2" descr="Hydrant fire flow activities beginning Monday, November 14 - City of Port  Colborne">
            <a:extLst>
              <a:ext uri="{FF2B5EF4-FFF2-40B4-BE49-F238E27FC236}">
                <a16:creationId xmlns:a16="http://schemas.microsoft.com/office/drawing/2014/main" id="{49FDAD45-6C5B-FC7F-E5F8-46265788F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661" y="1152136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9791FF-C856-DE75-5713-5EEA1437F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329" y="3816220"/>
            <a:ext cx="1837752" cy="2756627"/>
          </a:xfrm>
          <a:prstGeom prst="rect">
            <a:avLst/>
          </a:prstGeom>
        </p:spPr>
      </p:pic>
      <p:pic>
        <p:nvPicPr>
          <p:cNvPr id="2052" name="Picture 4" descr="How to Take a Water Sample">
            <a:extLst>
              <a:ext uri="{FF2B5EF4-FFF2-40B4-BE49-F238E27FC236}">
                <a16:creationId xmlns:a16="http://schemas.microsoft.com/office/drawing/2014/main" id="{17A295C8-7FDF-3245-3083-14A5AFE86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797" y="3426382"/>
            <a:ext cx="1743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71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07"/>
    </mc:Choice>
    <mc:Fallback xmlns="">
      <p:transition spd="slow" advTm="3460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0" y="0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00349" y="448146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8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 Projects and Customer Services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srgbClr val="0078A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8A12256-C889-A976-D8DD-74004C05FBA0}"/>
              </a:ext>
            </a:extLst>
          </p:cNvPr>
          <p:cNvSpPr txBox="1">
            <a:spLocks/>
          </p:cNvSpPr>
          <p:nvPr/>
        </p:nvSpPr>
        <p:spPr>
          <a:xfrm>
            <a:off x="165099" y="6285080"/>
            <a:ext cx="35774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6284F59-2E8F-4658-90FC-53479895C07E}" type="slidenum">
              <a:rPr lang="en-CA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/>
              <a:t>9</a:t>
            </a:fld>
            <a:r>
              <a:rPr lang="en-CA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| </a:t>
            </a:r>
            <a:r>
              <a:rPr lang="en-CA"/>
              <a:t>Infrastructure Services – Environmental Services</a:t>
            </a:r>
            <a:endParaRPr lang="en-CA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CC34746-3D17-9E7C-2813-2FBFFFA036B8}"/>
              </a:ext>
            </a:extLst>
          </p:cNvPr>
          <p:cNvSpPr txBox="1">
            <a:spLocks/>
          </p:cNvSpPr>
          <p:nvPr/>
        </p:nvSpPr>
        <p:spPr>
          <a:xfrm>
            <a:off x="718128" y="1426626"/>
            <a:ext cx="5110018" cy="41846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8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 Projects and Customer Services </a:t>
            </a:r>
            <a:r>
              <a:rPr lang="en-CA" b="1" dirty="0">
                <a:solidFill>
                  <a:srgbClr val="0070C0"/>
                </a:solidFill>
              </a:rPr>
              <a:t>Responsibilities include:</a:t>
            </a:r>
          </a:p>
          <a:p>
            <a:pPr>
              <a:buBlip>
                <a:blip r:embed="rId3"/>
              </a:buBlip>
            </a:pPr>
            <a:r>
              <a:rPr lang="en-CA" b="1" dirty="0">
                <a:solidFill>
                  <a:srgbClr val="0070C0"/>
                </a:solidFill>
              </a:rPr>
              <a:t>Small Capital Project Management</a:t>
            </a:r>
          </a:p>
          <a:p>
            <a:pPr>
              <a:buBlip>
                <a:blip r:embed="rId3"/>
              </a:buBlip>
            </a:pPr>
            <a:r>
              <a:rPr lang="en-CA" b="1" dirty="0">
                <a:solidFill>
                  <a:srgbClr val="0070C0"/>
                </a:solidFill>
              </a:rPr>
              <a:t>Utility locates</a:t>
            </a:r>
          </a:p>
          <a:p>
            <a:pPr>
              <a:buBlip>
                <a:blip r:embed="rId3"/>
              </a:buBlip>
            </a:pPr>
            <a:r>
              <a:rPr lang="en-CA" b="1" dirty="0">
                <a:solidFill>
                  <a:srgbClr val="0070C0"/>
                </a:solidFill>
              </a:rPr>
              <a:t>Water meter program</a:t>
            </a:r>
          </a:p>
          <a:p>
            <a:pPr>
              <a:buBlip>
                <a:blip r:embed="rId3"/>
              </a:buBlip>
            </a:pPr>
            <a:r>
              <a:rPr lang="en-CA" b="1" dirty="0">
                <a:solidFill>
                  <a:srgbClr val="0070C0"/>
                </a:solidFill>
              </a:rPr>
              <a:t>Backflow prevention program</a:t>
            </a:r>
          </a:p>
          <a:p>
            <a:pPr>
              <a:buBlip>
                <a:blip r:embed="rId3"/>
              </a:buBlip>
            </a:pPr>
            <a:r>
              <a:rPr lang="en-CA" b="1" dirty="0">
                <a:solidFill>
                  <a:srgbClr val="0070C0"/>
                </a:solidFill>
              </a:rPr>
              <a:t>New development and infrastructure construction monitoring, inspection, sampling and commissioning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8EC547-0FD7-87EE-42CB-ACD1D4F1A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826" y="1115285"/>
            <a:ext cx="1716668" cy="1716668"/>
          </a:xfrm>
          <a:prstGeom prst="rect">
            <a:avLst/>
          </a:prstGeom>
        </p:spPr>
      </p:pic>
      <p:pic>
        <p:nvPicPr>
          <p:cNvPr id="1026" name="Picture 2" descr="Utility Locates and Locating During Mega Project Planning | Trenchless  Technology">
            <a:extLst>
              <a:ext uri="{FF2B5EF4-FFF2-40B4-BE49-F238E27FC236}">
                <a16:creationId xmlns:a16="http://schemas.microsoft.com/office/drawing/2014/main" id="{F816E255-7288-ABAC-609A-71B595398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379" y="2569034"/>
            <a:ext cx="332422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at is Backflow Prevention | How does a Backflow Preventer work?">
            <a:extLst>
              <a:ext uri="{FF2B5EF4-FFF2-40B4-BE49-F238E27FC236}">
                <a16:creationId xmlns:a16="http://schemas.microsoft.com/office/drawing/2014/main" id="{36BADB2A-2728-824E-32F6-3C4509673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147" y="4142515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ew Trunk Water Main (Phase 1) - LSD George's Brook-Milton - Meridian  Engineering">
            <a:extLst>
              <a:ext uri="{FF2B5EF4-FFF2-40B4-BE49-F238E27FC236}">
                <a16:creationId xmlns:a16="http://schemas.microsoft.com/office/drawing/2014/main" id="{E26C2C34-00AE-9E31-0F42-C2C88E4F1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079" y="4758823"/>
            <a:ext cx="2676525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44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28"/>
    </mc:Choice>
    <mc:Fallback xmlns="">
      <p:transition spd="slow" advTm="16728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1646</TotalTime>
  <Words>1826</Words>
  <Application>Microsoft Office PowerPoint</Application>
  <PresentationFormat>Widescreen</PresentationFormat>
  <Paragraphs>219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 Framework &amp; Social Media Policy</dc:title>
  <dc:creator>Hannah Barclay</dc:creator>
  <cp:lastModifiedBy>Hannah Barclay</cp:lastModifiedBy>
  <cp:revision>58</cp:revision>
  <dcterms:created xsi:type="dcterms:W3CDTF">2022-06-02T16:49:30Z</dcterms:created>
  <dcterms:modified xsi:type="dcterms:W3CDTF">2022-12-21T14:54:30Z</dcterms:modified>
</cp:coreProperties>
</file>